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MT" initials="B" lastIdx="1" clrIdx="0">
    <p:extLst>
      <p:ext uri="{19B8F6BF-5375-455C-9EA6-DF929625EA0E}">
        <p15:presenceInfo xmlns:p15="http://schemas.microsoft.com/office/powerpoint/2012/main" userId="BM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02" autoAdjust="0"/>
  </p:normalViewPr>
  <p:slideViewPr>
    <p:cSldViewPr snapToGrid="0">
      <p:cViewPr varScale="1">
        <p:scale>
          <a:sx n="109" d="100"/>
          <a:sy n="109"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DE2B7-4C4C-41B8-B18F-0C1640470898}"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ED7D3-52CA-4930-9379-DB6BFEEEAECF}" type="slidenum">
              <a:rPr lang="en-US" smtClean="0"/>
              <a:t>‹#›</a:t>
            </a:fld>
            <a:endParaRPr lang="en-US"/>
          </a:p>
        </p:txBody>
      </p:sp>
    </p:spTree>
    <p:extLst>
      <p:ext uri="{BB962C8B-B14F-4D97-AF65-F5344CB8AC3E}">
        <p14:creationId xmlns:p14="http://schemas.microsoft.com/office/powerpoint/2010/main" val="44117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E9F80060-3661-EF0E-548A-E4CDB6B262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B7C4E4C7-5136-2383-AE1A-974980D1F7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 xmlns:a16="http://schemas.microsoft.com/office/drawing/2014/main" id="{6C275C4D-98BD-4E81-FB8E-3AE502689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78F069-457F-4E31-8BE6-CF862436ED2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932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82603B-D966-0C40-E9B7-DC8CD3CEC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8C771B7-E162-B2C8-26BA-E195DD2B2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B464578-47A2-89BC-DB55-2EBEB6298F80}"/>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5" name="Footer Placeholder 4">
            <a:extLst>
              <a:ext uri="{FF2B5EF4-FFF2-40B4-BE49-F238E27FC236}">
                <a16:creationId xmlns="" xmlns:a16="http://schemas.microsoft.com/office/drawing/2014/main" id="{0BD7124D-36FE-FAC4-2454-56367434C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2DAFA8-3230-BE7A-7DFA-D74596CEEFE9}"/>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229853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E12D01-9DF8-C35A-35B8-85BD91F06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9C0F3C7-AA54-E94E-4558-28A240E7E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185C2C-EDE6-EDA7-8AB3-7386DA4C9E09}"/>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5" name="Footer Placeholder 4">
            <a:extLst>
              <a:ext uri="{FF2B5EF4-FFF2-40B4-BE49-F238E27FC236}">
                <a16:creationId xmlns="" xmlns:a16="http://schemas.microsoft.com/office/drawing/2014/main" id="{0FB3C883-0485-A4F9-DB8F-8A5D7BA2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3320F3F-1658-FBE2-B86A-47886FD58860}"/>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69373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87D44F9-7DC0-5D63-26BC-5A648F6A15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A1EE98D-D7A6-BDDB-E047-AC30365CD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23482D-335C-82FD-C376-81315611D299}"/>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5" name="Footer Placeholder 4">
            <a:extLst>
              <a:ext uri="{FF2B5EF4-FFF2-40B4-BE49-F238E27FC236}">
                <a16:creationId xmlns="" xmlns:a16="http://schemas.microsoft.com/office/drawing/2014/main" id="{DE944189-2075-25B0-6B9F-5DAC0C52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4C4BF0A-03C9-813B-12A0-99A6126993E4}"/>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4670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2873D-12D7-7C7D-4E44-B6F5D1BAC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959E842-A270-5F23-0B4B-FCA5C8ED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0F3595-EE84-81AE-E7AE-69BAA0B1B359}"/>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5" name="Footer Placeholder 4">
            <a:extLst>
              <a:ext uri="{FF2B5EF4-FFF2-40B4-BE49-F238E27FC236}">
                <a16:creationId xmlns="" xmlns:a16="http://schemas.microsoft.com/office/drawing/2014/main" id="{33D0224B-779A-E717-F34B-75EA9CFBE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95EBED-BCF9-F076-7C3D-89585F76FD13}"/>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416490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7714F-7A3E-56C2-5BC9-4D2DCE1E2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FA5C4FD-6673-5A11-9C6D-9F3DDB678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D822EA5-1262-04E5-8C77-B84F29E68C54}"/>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5" name="Footer Placeholder 4">
            <a:extLst>
              <a:ext uri="{FF2B5EF4-FFF2-40B4-BE49-F238E27FC236}">
                <a16:creationId xmlns="" xmlns:a16="http://schemas.microsoft.com/office/drawing/2014/main" id="{3280D6C5-A03E-B603-5337-6342D6451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09A0F2-8899-3B5C-29B2-FB3308894ED6}"/>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39530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5B75F-E92C-1A99-E01D-812950B78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0DCFB5-1649-33E5-F190-553B8CBAE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161C9A6-BE6E-FC0C-E73F-D1C5C20F0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23D0922-58B8-9868-296D-3DC365E124DA}"/>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6" name="Footer Placeholder 5">
            <a:extLst>
              <a:ext uri="{FF2B5EF4-FFF2-40B4-BE49-F238E27FC236}">
                <a16:creationId xmlns="" xmlns:a16="http://schemas.microsoft.com/office/drawing/2014/main" id="{E12E27F3-123D-19A3-AF4B-F205AF8BC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E414CC-1D53-F173-4E22-966E2DD86B78}"/>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146720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4723F4-BA38-7BF5-6992-4B3FBE6335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40F214B-0A9E-E637-2F84-D0A6563D3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7A4B77-7644-1D08-1F53-DF1FAA6F9E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9F6A0CA-2CBE-E9BB-5E20-F77BE834C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BBB6017-3CB1-22D9-A726-649C620F52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1FDF263-A30D-F1F5-D2D4-D28DBEC69C2E}"/>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8" name="Footer Placeholder 7">
            <a:extLst>
              <a:ext uri="{FF2B5EF4-FFF2-40B4-BE49-F238E27FC236}">
                <a16:creationId xmlns="" xmlns:a16="http://schemas.microsoft.com/office/drawing/2014/main" id="{1525B907-16C1-9C6D-3C10-817C501345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DB0AE31-6A11-B53F-FB18-4631A4D3F602}"/>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212013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78E483-8D61-369F-8A8B-6EA7AD782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4C9E07D-7420-DD2A-ED63-6B3CA08A2B85}"/>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4" name="Footer Placeholder 3">
            <a:extLst>
              <a:ext uri="{FF2B5EF4-FFF2-40B4-BE49-F238E27FC236}">
                <a16:creationId xmlns="" xmlns:a16="http://schemas.microsoft.com/office/drawing/2014/main" id="{40D0504C-CCAF-3732-12CD-A6603D91D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A848C76-2C7C-EA89-1390-7D83BE4F14E1}"/>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14438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364FB3F-87AD-380C-3318-E5EDA6C376B3}"/>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3" name="Footer Placeholder 2">
            <a:extLst>
              <a:ext uri="{FF2B5EF4-FFF2-40B4-BE49-F238E27FC236}">
                <a16:creationId xmlns="" xmlns:a16="http://schemas.microsoft.com/office/drawing/2014/main" id="{FAEAC293-D458-8218-5BB0-5768F2C58E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C147E41-7160-81C6-E894-E54921F2FF3C}"/>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157272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B38380-8E89-1438-0EF6-7B6857101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2F8C555-8192-1ED6-D2E4-F6A520F44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97B2BB9-F90E-5922-98B6-CE26D5F81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7DAC0DF-EB49-4C17-F68C-7C8FEFBFB180}"/>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6" name="Footer Placeholder 5">
            <a:extLst>
              <a:ext uri="{FF2B5EF4-FFF2-40B4-BE49-F238E27FC236}">
                <a16:creationId xmlns="" xmlns:a16="http://schemas.microsoft.com/office/drawing/2014/main" id="{27E83945-E78D-7F9F-7F49-72768C707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CC7175F-A397-8952-C5D2-959742F23366}"/>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45190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F40358-B2C8-00C4-5EE1-DC3D42DA8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0D32DF1-C081-4BAF-A23B-DA97ED787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48ED252-219E-CBED-D211-F17D39F68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3F9C133-4CF4-5909-AE2A-A9A3B9145580}"/>
              </a:ext>
            </a:extLst>
          </p:cNvPr>
          <p:cNvSpPr>
            <a:spLocks noGrp="1"/>
          </p:cNvSpPr>
          <p:nvPr>
            <p:ph type="dt" sz="half" idx="10"/>
          </p:nvPr>
        </p:nvSpPr>
        <p:spPr/>
        <p:txBody>
          <a:bodyPr/>
          <a:lstStyle/>
          <a:p>
            <a:fld id="{34D1941C-9362-49D5-ABAC-2293C440BD71}" type="datetimeFigureOut">
              <a:rPr lang="en-US" smtClean="0"/>
              <a:t>12/26/2024</a:t>
            </a:fld>
            <a:endParaRPr lang="en-US"/>
          </a:p>
        </p:txBody>
      </p:sp>
      <p:sp>
        <p:nvSpPr>
          <p:cNvPr id="6" name="Footer Placeholder 5">
            <a:extLst>
              <a:ext uri="{FF2B5EF4-FFF2-40B4-BE49-F238E27FC236}">
                <a16:creationId xmlns="" xmlns:a16="http://schemas.microsoft.com/office/drawing/2014/main" id="{5E0B4357-2D12-5286-32B6-5C5F71A73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B7C48FD-C5BE-9DF3-1085-89CB97CFB5D6}"/>
              </a:ext>
            </a:extLst>
          </p:cNvPr>
          <p:cNvSpPr>
            <a:spLocks noGrp="1"/>
          </p:cNvSpPr>
          <p:nvPr>
            <p:ph type="sldNum" sz="quarter" idx="12"/>
          </p:nvPr>
        </p:nvSpPr>
        <p:spPr/>
        <p:txBody>
          <a:bodyPr/>
          <a:lstStyle/>
          <a:p>
            <a:fld id="{234C8A06-2ECD-4E75-A280-D2E78921C390}" type="slidenum">
              <a:rPr lang="en-US" smtClean="0"/>
              <a:t>‹#›</a:t>
            </a:fld>
            <a:endParaRPr lang="en-US"/>
          </a:p>
        </p:txBody>
      </p:sp>
    </p:spTree>
    <p:extLst>
      <p:ext uri="{BB962C8B-B14F-4D97-AF65-F5344CB8AC3E}">
        <p14:creationId xmlns:p14="http://schemas.microsoft.com/office/powerpoint/2010/main" val="390236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A4179FD-7C23-9BCC-EA7C-037624151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6B2854F-0484-D7BB-8144-2AED39D5B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4694D79-7FAA-6873-C84E-CADCD62FC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1941C-9362-49D5-ABAC-2293C440BD71}" type="datetimeFigureOut">
              <a:rPr lang="en-US" smtClean="0"/>
              <a:t>12/26/2024</a:t>
            </a:fld>
            <a:endParaRPr lang="en-US"/>
          </a:p>
        </p:txBody>
      </p:sp>
      <p:sp>
        <p:nvSpPr>
          <p:cNvPr id="5" name="Footer Placeholder 4">
            <a:extLst>
              <a:ext uri="{FF2B5EF4-FFF2-40B4-BE49-F238E27FC236}">
                <a16:creationId xmlns="" xmlns:a16="http://schemas.microsoft.com/office/drawing/2014/main" id="{EB03FF50-B27C-679E-DC5C-4CFC3F7CB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4758AAE-6DD1-9ADB-B654-67B7B4121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C8A06-2ECD-4E75-A280-D2E78921C390}" type="slidenum">
              <a:rPr lang="en-US" smtClean="0"/>
              <a:t>‹#›</a:t>
            </a:fld>
            <a:endParaRPr lang="en-US"/>
          </a:p>
        </p:txBody>
      </p:sp>
    </p:spTree>
    <p:extLst>
      <p:ext uri="{BB962C8B-B14F-4D97-AF65-F5344CB8AC3E}">
        <p14:creationId xmlns:p14="http://schemas.microsoft.com/office/powerpoint/2010/main" val="211460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C3174DBB-7ED5-24A9-47BB-0D178231D2C8}"/>
              </a:ext>
            </a:extLst>
          </p:cNvPr>
          <p:cNvSpPr/>
          <p:nvPr/>
        </p:nvSpPr>
        <p:spPr>
          <a:xfrm>
            <a:off x="9189271" y="5649119"/>
            <a:ext cx="2826855" cy="103696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7172" name="AutoShape 43">
            <a:extLst>
              <a:ext uri="{FF2B5EF4-FFF2-40B4-BE49-F238E27FC236}">
                <a16:creationId xmlns="" xmlns:a16="http://schemas.microsoft.com/office/drawing/2014/main" id="{205776E2-DAFF-CF9B-93B4-1076EC62E1E0}"/>
              </a:ext>
            </a:extLst>
          </p:cNvPr>
          <p:cNvSpPr>
            <a:spLocks noChangeArrowheads="1"/>
          </p:cNvSpPr>
          <p:nvPr/>
        </p:nvSpPr>
        <p:spPr bwMode="auto">
          <a:xfrm>
            <a:off x="5358477" y="1532944"/>
            <a:ext cx="2462650" cy="417776"/>
          </a:xfrm>
          <a:prstGeom prst="upDownArrowCallout">
            <a:avLst>
              <a:gd name="adj1" fmla="val 77604"/>
              <a:gd name="adj2" fmla="val 77635"/>
              <a:gd name="adj3" fmla="val 12500"/>
              <a:gd name="adj4" fmla="val 50000"/>
            </a:avLst>
          </a:prstGeom>
          <a:solidFill>
            <a:srgbClr val="A3F1FB"/>
          </a:solidFill>
          <a:ln>
            <a:noFill/>
          </a:ln>
          <a:effectLst>
            <a:prstShdw prst="shdw17" dist="17961" dir="2700000">
              <a:srgbClr val="629197"/>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altLang="en-US" sz="700" b="1" kern="1400" dirty="0">
                <a:solidFill>
                  <a:srgbClr val="C00000"/>
                </a:solidFill>
                <a:latin typeface="Times New Roman" panose="02020603050405020304" pitchFamily="18" charset="0"/>
              </a:rPr>
              <a:t>3</a:t>
            </a:r>
            <a:r>
              <a:rPr lang="en-US" altLang="en-US" sz="700" b="1" kern="1400" dirty="0">
                <a:solidFill>
                  <a:srgbClr val="C00000"/>
                </a:solidFill>
                <a:latin typeface="Times New Roman" panose="02020603050405020304" pitchFamily="18" charset="0"/>
              </a:rPr>
              <a:t>.  QUY TRÌNH THỰC HIỆN</a:t>
            </a:r>
          </a:p>
        </p:txBody>
      </p:sp>
      <p:sp>
        <p:nvSpPr>
          <p:cNvPr id="7176" name="Rectangle 62">
            <a:extLst>
              <a:ext uri="{FF2B5EF4-FFF2-40B4-BE49-F238E27FC236}">
                <a16:creationId xmlns="" xmlns:a16="http://schemas.microsoft.com/office/drawing/2014/main" id="{D0DE69B6-CE92-E941-97A9-49BBCA2A5328}"/>
              </a:ext>
            </a:extLst>
          </p:cNvPr>
          <p:cNvSpPr>
            <a:spLocks noChangeArrowheads="1"/>
          </p:cNvSpPr>
          <p:nvPr/>
        </p:nvSpPr>
        <p:spPr bwMode="auto">
          <a:xfrm>
            <a:off x="1524000" y="2606675"/>
            <a:ext cx="184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7177" name="Rectangle 69">
            <a:extLst>
              <a:ext uri="{FF2B5EF4-FFF2-40B4-BE49-F238E27FC236}">
                <a16:creationId xmlns="" xmlns:a16="http://schemas.microsoft.com/office/drawing/2014/main" id="{396D3ABB-CCEF-9BC8-14D9-11307012D07C}"/>
              </a:ext>
            </a:extLst>
          </p:cNvPr>
          <p:cNvSpPr>
            <a:spLocks noChangeArrowheads="1"/>
          </p:cNvSpPr>
          <p:nvPr/>
        </p:nvSpPr>
        <p:spPr bwMode="auto">
          <a:xfrm>
            <a:off x="1524000" y="-123825"/>
            <a:ext cx="184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7179" name="Rectangle 87">
            <a:extLst>
              <a:ext uri="{FF2B5EF4-FFF2-40B4-BE49-F238E27FC236}">
                <a16:creationId xmlns="" xmlns:a16="http://schemas.microsoft.com/office/drawing/2014/main" id="{2749551F-2DEE-D8C9-11B6-E78C84375437}"/>
              </a:ext>
            </a:extLst>
          </p:cNvPr>
          <p:cNvSpPr>
            <a:spLocks noChangeArrowheads="1"/>
          </p:cNvSpPr>
          <p:nvPr/>
        </p:nvSpPr>
        <p:spPr bwMode="auto">
          <a:xfrm>
            <a:off x="1524000" y="1906588"/>
            <a:ext cx="184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7181" name="TextBox 3">
            <a:extLst>
              <a:ext uri="{FF2B5EF4-FFF2-40B4-BE49-F238E27FC236}">
                <a16:creationId xmlns="" xmlns:a16="http://schemas.microsoft.com/office/drawing/2014/main" id="{0F05A8E3-02A5-CCA6-BAF1-E8C0DC736570}"/>
              </a:ext>
            </a:extLst>
          </p:cNvPr>
          <p:cNvSpPr txBox="1">
            <a:spLocks noChangeArrowheads="1"/>
          </p:cNvSpPr>
          <p:nvPr/>
        </p:nvSpPr>
        <p:spPr bwMode="auto">
          <a:xfrm>
            <a:off x="316705" y="436909"/>
            <a:ext cx="1993988" cy="1509516"/>
          </a:xfrm>
          <a:prstGeom prst="rect">
            <a:avLst/>
          </a:prstGeom>
          <a:noFill/>
          <a:ln w="9525">
            <a:solidFill>
              <a:schemeClr val="accent2">
                <a:lumMod val="75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Nước</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vi-VN" sz="800" kern="1400" dirty="0">
                <a:solidFill>
                  <a:srgbClr val="3333FF"/>
                </a:solidFill>
                <a:effectLst/>
                <a:latin typeface="Times New Roman" panose="02020603050405020304" pitchFamily="18" charset="0"/>
                <a:ea typeface="Times New Roman" panose="02020603050405020304" pitchFamily="18" charset="0"/>
              </a:rPr>
              <a:t>Việt Nam với 54 dân tộc anh em</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luôn</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đoàn</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kết</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thương</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yêu</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nhau</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như</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cây</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một</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gốc</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như</a:t>
            </a:r>
            <a:r>
              <a:rPr lang="en-US" sz="800" kern="1400" dirty="0">
                <a:solidFill>
                  <a:srgbClr val="3333FF"/>
                </a:solidFill>
                <a:effectLst/>
                <a:latin typeface="Times New Roman" panose="02020603050405020304" pitchFamily="18" charset="0"/>
                <a:ea typeface="Times New Roman" panose="02020603050405020304" pitchFamily="18" charset="0"/>
              </a:rPr>
              <a:t> con </a:t>
            </a:r>
            <a:r>
              <a:rPr lang="en-US" sz="800" kern="1400" dirty="0" err="1">
                <a:solidFill>
                  <a:srgbClr val="3333FF"/>
                </a:solidFill>
                <a:effectLst/>
                <a:latin typeface="Times New Roman" panose="02020603050405020304" pitchFamily="18" charset="0"/>
                <a:ea typeface="Times New Roman" panose="02020603050405020304" pitchFamily="18" charset="0"/>
              </a:rPr>
              <a:t>một</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nhà</a:t>
            </a:r>
            <a:r>
              <a:rPr lang="en-US" sz="800" kern="1400" dirty="0">
                <a:solidFill>
                  <a:srgbClr val="3333FF"/>
                </a:solidFill>
                <a:effectLst/>
                <a:latin typeface="Times New Roman" panose="02020603050405020304" pitchFamily="18" charset="0"/>
                <a:ea typeface="Times New Roman" panose="02020603050405020304" pitchFamily="18" charset="0"/>
              </a:rPr>
              <a:t>.</a:t>
            </a:r>
          </a:p>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Bác</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Hồ</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đã</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khẳng</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định</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en-US" sz="800" kern="1400" dirty="0" err="1">
                <a:solidFill>
                  <a:srgbClr val="3333FF"/>
                </a:solidFill>
                <a:effectLst/>
                <a:latin typeface="Times New Roman" panose="02020603050405020304" pitchFamily="18" charset="0"/>
                <a:ea typeface="Times New Roman" panose="02020603050405020304" pitchFamily="18" charset="0"/>
              </a:rPr>
              <a:t>rằng</a:t>
            </a:r>
            <a:r>
              <a:rPr lang="vi-VN" sz="800" kern="1400" dirty="0">
                <a:solidFill>
                  <a:srgbClr val="3333FF"/>
                </a:solidFill>
                <a:effectLst/>
                <a:latin typeface="Times New Roman" panose="02020603050405020304" pitchFamily="18" charset="0"/>
                <a:ea typeface="Times New Roman" panose="02020603050405020304" pitchFamily="18" charset="0"/>
              </a:rPr>
              <a:t>: </a:t>
            </a:r>
            <a:r>
              <a:rPr lang="vi-VN" sz="800" b="1" i="1" kern="1400" dirty="0">
                <a:solidFill>
                  <a:srgbClr val="C00000"/>
                </a:solidFill>
                <a:effectLst/>
                <a:latin typeface="Times New Roman" panose="02020603050405020304" pitchFamily="18" charset="0"/>
                <a:ea typeface="Times New Roman" panose="02020603050405020304" pitchFamily="18" charset="0"/>
              </a:rPr>
              <a:t>“Đồng bào Kinh hay Thổ, Mường hay Mán, Gia Rai hay Ê Đê, Xê Đăng hay Ba Na và các dân tộc thiểu số khác, đều là con cháu Việt Nam, đều là anh em ruột thịt. Chúng ta sống chết có nhau, sướng khổ cùng nhau, no đói giúp nhau”.</a:t>
            </a:r>
          </a:p>
        </p:txBody>
      </p:sp>
      <p:sp>
        <p:nvSpPr>
          <p:cNvPr id="7182" name="Rectangle 41">
            <a:extLst>
              <a:ext uri="{FF2B5EF4-FFF2-40B4-BE49-F238E27FC236}">
                <a16:creationId xmlns="" xmlns:a16="http://schemas.microsoft.com/office/drawing/2014/main" id="{E4C32829-A70F-D458-10D2-A12222BA2C3F}"/>
              </a:ext>
            </a:extLst>
          </p:cNvPr>
          <p:cNvSpPr>
            <a:spLocks noChangeArrowheads="1"/>
          </p:cNvSpPr>
          <p:nvPr/>
        </p:nvSpPr>
        <p:spPr bwMode="auto">
          <a:xfrm>
            <a:off x="3837875" y="5490227"/>
            <a:ext cx="5075810" cy="12324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7185" name="Line 52">
            <a:extLst>
              <a:ext uri="{FF2B5EF4-FFF2-40B4-BE49-F238E27FC236}">
                <a16:creationId xmlns="" xmlns:a16="http://schemas.microsoft.com/office/drawing/2014/main" id="{09564743-B1C6-EFBB-94BD-06B7E1F8B106}"/>
              </a:ext>
            </a:extLst>
          </p:cNvPr>
          <p:cNvSpPr>
            <a:spLocks noChangeShapeType="1"/>
          </p:cNvSpPr>
          <p:nvPr/>
        </p:nvSpPr>
        <p:spPr bwMode="auto">
          <a:xfrm flipH="1">
            <a:off x="5748688" y="2285740"/>
            <a:ext cx="284580" cy="199922"/>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7186" name="Line 55">
            <a:extLst>
              <a:ext uri="{FF2B5EF4-FFF2-40B4-BE49-F238E27FC236}">
                <a16:creationId xmlns="" xmlns:a16="http://schemas.microsoft.com/office/drawing/2014/main" id="{16A964D1-D204-E7BC-09A5-6FA0C12D8B15}"/>
              </a:ext>
            </a:extLst>
          </p:cNvPr>
          <p:cNvSpPr>
            <a:spLocks noChangeShapeType="1"/>
          </p:cNvSpPr>
          <p:nvPr/>
        </p:nvSpPr>
        <p:spPr bwMode="auto">
          <a:xfrm flipV="1">
            <a:off x="8321753" y="3794673"/>
            <a:ext cx="0" cy="173037"/>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7187" name="Line 56">
            <a:extLst>
              <a:ext uri="{FF2B5EF4-FFF2-40B4-BE49-F238E27FC236}">
                <a16:creationId xmlns="" xmlns:a16="http://schemas.microsoft.com/office/drawing/2014/main" id="{E8D6A652-D644-330A-85FA-266F85631F62}"/>
              </a:ext>
            </a:extLst>
          </p:cNvPr>
          <p:cNvSpPr>
            <a:spLocks noChangeShapeType="1"/>
          </p:cNvSpPr>
          <p:nvPr/>
        </p:nvSpPr>
        <p:spPr bwMode="auto">
          <a:xfrm flipV="1">
            <a:off x="6172114" y="3152088"/>
            <a:ext cx="251641" cy="6324"/>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FF"/>
              </a:solidFill>
              <a:effectLst/>
              <a:uLnTx/>
              <a:uFillTx/>
              <a:latin typeface="Calibri" panose="020F0502020204030204"/>
              <a:ea typeface="+mn-ea"/>
              <a:cs typeface="+mn-cs"/>
            </a:endParaRPr>
          </a:p>
        </p:txBody>
      </p:sp>
      <p:sp>
        <p:nvSpPr>
          <p:cNvPr id="7188" name="Rectangle 10">
            <a:extLst>
              <a:ext uri="{FF2B5EF4-FFF2-40B4-BE49-F238E27FC236}">
                <a16:creationId xmlns="" xmlns:a16="http://schemas.microsoft.com/office/drawing/2014/main" id="{E8369BFD-1B63-56D2-998A-0175A824A0BD}"/>
              </a:ext>
            </a:extLst>
          </p:cNvPr>
          <p:cNvSpPr>
            <a:spLocks noChangeArrowheads="1"/>
          </p:cNvSpPr>
          <p:nvPr/>
        </p:nvSpPr>
        <p:spPr bwMode="auto">
          <a:xfrm>
            <a:off x="5214889" y="154179"/>
            <a:ext cx="3771101" cy="134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UBND</a:t>
            </a:r>
            <a:r>
              <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HUYỆN</a:t>
            </a:r>
            <a:r>
              <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CƯ</a:t>
            </a:r>
            <a:r>
              <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M’GAR</a:t>
            </a:r>
            <a:endPar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TRƯỜNG PTDTNT THCS HUYỆN C</a:t>
            </a:r>
            <a:r>
              <a:rPr kumimoji="0" lang="vi-VN"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M’GAR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SẢN PHẨM</a:t>
            </a:r>
            <a:r>
              <a:rPr kumimoji="0" lang="vi-VN" altLang="en-US" sz="11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DỰ THI NGÀY HỘI </a:t>
            </a:r>
            <a:r>
              <a:rPr kumimoji="0" lang="en-US" altLang="en-US" sz="11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STEM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NĂM HỌC 2024 - 2025</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altLang="en-US" sz="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8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TÊN DỰ ÁN:</a:t>
            </a:r>
            <a:endParaRPr kumimoji="0" lang="en-US" altLang="en-US" sz="800" b="0"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algn="ctr">
              <a:lnSpc>
                <a:spcPct val="114000"/>
              </a:lnSpc>
              <a:buNone/>
            </a:pPr>
            <a:r>
              <a:rPr lang="vi-VN" sz="800" b="1" kern="1400" dirty="0">
                <a:solidFill>
                  <a:srgbClr val="FF0000"/>
                </a:solidFill>
                <a:effectLst/>
                <a:latin typeface="Times New Roman" panose="02020603050405020304" pitchFamily="18" charset="0"/>
                <a:ea typeface="Times New Roman" panose="02020603050405020304" pitchFamily="18" charset="0"/>
              </a:rPr>
              <a:t>BẢO TỒN SẮC MÀU VĂN HÓA VIỆT NAM – 54 DÂN TỘC ANH EM, LÀ CÂY MỘT GỐC, LÀ CON MỘT NHÀ</a:t>
            </a:r>
            <a:endParaRPr lang="en-US" sz="800" kern="1400" dirty="0">
              <a:solidFill>
                <a:srgbClr val="FF0000"/>
              </a:solidFill>
              <a:effectLst/>
              <a:latin typeface="Times New Roman" panose="02020603050405020304" pitchFamily="18" charset="0"/>
              <a:ea typeface="Times New Roman" panose="02020603050405020304" pitchFamily="18" charset="0"/>
            </a:endParaRPr>
          </a:p>
        </p:txBody>
      </p:sp>
      <p:sp>
        <p:nvSpPr>
          <p:cNvPr id="7189" name="Rectangle 57">
            <a:extLst>
              <a:ext uri="{FF2B5EF4-FFF2-40B4-BE49-F238E27FC236}">
                <a16:creationId xmlns="" xmlns:a16="http://schemas.microsoft.com/office/drawing/2014/main" id="{74BB3188-B31F-BE8D-8694-97E2BA47C7B6}"/>
              </a:ext>
            </a:extLst>
          </p:cNvPr>
          <p:cNvSpPr>
            <a:spLocks noChangeArrowheads="1"/>
          </p:cNvSpPr>
          <p:nvPr/>
        </p:nvSpPr>
        <p:spPr bwMode="auto">
          <a:xfrm>
            <a:off x="357411" y="5280570"/>
            <a:ext cx="3239080" cy="1583382"/>
          </a:xfrm>
          <a:prstGeom prst="rect">
            <a:avLst/>
          </a:prstGeom>
          <a:noFill/>
          <a:ln w="6350" cmpd="dbl">
            <a:solidFill>
              <a:srgbClr val="C00000"/>
            </a:solidFill>
            <a:miter lim="800000"/>
            <a:headEnd/>
            <a:tailEnd/>
          </a:ln>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r>
              <a:rPr lang="vi-VN" sz="800" kern="1400" dirty="0">
                <a:solidFill>
                  <a:srgbClr val="C00000"/>
                </a:solidFill>
                <a:effectLst/>
                <a:latin typeface="Times New Roman" panose="02020603050405020304" pitchFamily="18" charset="0"/>
                <a:ea typeface="Times New Roman" panose="02020603050405020304" pitchFamily="18" charset="0"/>
              </a:rPr>
              <a:t>-</a:t>
            </a:r>
            <a:r>
              <a:rPr lang="en-US" sz="800" kern="1400" dirty="0">
                <a:solidFill>
                  <a:srgbClr val="C00000"/>
                </a:solidFill>
                <a:effectLst/>
                <a:latin typeface="Times New Roman" panose="02020603050405020304" pitchFamily="18" charset="0"/>
                <a:ea typeface="Times New Roman" panose="02020603050405020304" pitchFamily="18" charset="0"/>
              </a:rPr>
              <a:t> </a:t>
            </a:r>
            <a:r>
              <a:rPr lang="vi-VN" sz="800" kern="1400" dirty="0">
                <a:solidFill>
                  <a:srgbClr val="C00000"/>
                </a:solidFill>
                <a:effectLst/>
                <a:latin typeface="Times New Roman" panose="02020603050405020304" pitchFamily="18" charset="0"/>
                <a:ea typeface="Times New Roman" panose="02020603050405020304" pitchFamily="18" charset="0"/>
              </a:rPr>
              <a:t>Toán</a:t>
            </a:r>
            <a:r>
              <a:rPr lang="vi-VN" sz="800" kern="1400" dirty="0">
                <a:solidFill>
                  <a:srgbClr val="3333FF"/>
                </a:solidFill>
                <a:effectLst/>
                <a:latin typeface="Times New Roman" panose="02020603050405020304" pitchFamily="18" charset="0"/>
                <a:ea typeface="Times New Roman" panose="02020603050405020304" pitchFamily="18" charset="0"/>
              </a:rPr>
              <a:t>: Đo tính chiều cao, rộng, dài, khối hình hộp chữ nhật, đường tròn…</a:t>
            </a:r>
            <a:endParaRPr lang="vi-VN" sz="800"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r>
              <a:rPr lang="vi-VN" sz="800" kern="1400" dirty="0">
                <a:solidFill>
                  <a:srgbClr val="C00000"/>
                </a:solidFill>
                <a:effectLst/>
                <a:latin typeface="Times New Roman" panose="02020603050405020304" pitchFamily="18" charset="0"/>
                <a:ea typeface="Times New Roman" panose="02020603050405020304" pitchFamily="18" charset="0"/>
              </a:rPr>
              <a:t>-</a:t>
            </a:r>
            <a:r>
              <a:rPr lang="en-US" sz="800" kern="1400" dirty="0">
                <a:solidFill>
                  <a:srgbClr val="C00000"/>
                </a:solidFill>
                <a:effectLst/>
                <a:latin typeface="Times New Roman" panose="02020603050405020304" pitchFamily="18" charset="0"/>
                <a:ea typeface="Times New Roman" panose="02020603050405020304" pitchFamily="18" charset="0"/>
              </a:rPr>
              <a:t> </a:t>
            </a:r>
            <a:r>
              <a:rPr lang="vi-VN" sz="800" kern="1400" dirty="0">
                <a:solidFill>
                  <a:srgbClr val="C00000"/>
                </a:solidFill>
                <a:effectLst/>
                <a:latin typeface="Times New Roman" panose="02020603050405020304" pitchFamily="18" charset="0"/>
                <a:ea typeface="Times New Roman" panose="02020603050405020304" pitchFamily="18" charset="0"/>
              </a:rPr>
              <a:t>Công nghệ 9</a:t>
            </a:r>
            <a:r>
              <a:rPr lang="vi-VN" sz="800" kern="1400" dirty="0">
                <a:solidFill>
                  <a:srgbClr val="3333FF"/>
                </a:solidFill>
                <a:effectLst/>
                <a:latin typeface="Times New Roman" panose="02020603050405020304" pitchFamily="18" charset="0"/>
                <a:ea typeface="Times New Roman" panose="02020603050405020304" pitchFamily="18" charset="0"/>
              </a:rPr>
              <a:t>, bài 6: Lắp đặt mạng điện trong gia đình. Công nghệ 6 về kỹ thuật trang trí.</a:t>
            </a:r>
          </a:p>
          <a:p>
            <a:pPr algn="just">
              <a:lnSpc>
                <a:spcPct val="114000"/>
              </a:lnSpc>
              <a:buNone/>
            </a:pPr>
            <a:r>
              <a:rPr lang="vi-VN" sz="800" kern="1400" dirty="0">
                <a:solidFill>
                  <a:srgbClr val="C00000"/>
                </a:solidFill>
                <a:latin typeface="Times New Roman" panose="02020603050405020304" pitchFamily="18" charset="0"/>
                <a:ea typeface="Times New Roman" panose="02020603050405020304" pitchFamily="18" charset="0"/>
              </a:rPr>
              <a:t>-</a:t>
            </a:r>
            <a:r>
              <a:rPr lang="en-US" sz="800" kern="1400" dirty="0">
                <a:solidFill>
                  <a:srgbClr val="C00000"/>
                </a:solidFill>
                <a:latin typeface="Times New Roman" panose="02020603050405020304" pitchFamily="18" charset="0"/>
                <a:ea typeface="Times New Roman" panose="02020603050405020304" pitchFamily="18" charset="0"/>
              </a:rPr>
              <a:t> </a:t>
            </a:r>
            <a:r>
              <a:rPr lang="vi-VN" sz="800" kern="1400" dirty="0">
                <a:solidFill>
                  <a:srgbClr val="C00000"/>
                </a:solidFill>
                <a:latin typeface="Times New Roman" panose="02020603050405020304" pitchFamily="18" charset="0"/>
                <a:ea typeface="Times New Roman" panose="02020603050405020304" pitchFamily="18" charset="0"/>
              </a:rPr>
              <a:t>Tin học:</a:t>
            </a:r>
            <a:r>
              <a:rPr lang="vi-VN" sz="800" kern="1400" dirty="0">
                <a:solidFill>
                  <a:srgbClr val="3333FF"/>
                </a:solidFill>
                <a:latin typeface="Times New Roman" panose="02020603050405020304" pitchFamily="18" charset="0"/>
                <a:ea typeface="Times New Roman" panose="02020603050405020304" pitchFamily="18" charset="0"/>
              </a:rPr>
              <a:t> Lớp 6-Tìm kiếm thông tin trên Interrnet, lớp 7-Bài trình chiếu, lớp 8, trình chiếu nâng cao, lớp 9 định dạng trình chiếu.</a:t>
            </a:r>
          </a:p>
          <a:p>
            <a:pPr algn="just">
              <a:lnSpc>
                <a:spcPct val="114000"/>
              </a:lnSpc>
              <a:buNone/>
            </a:pPr>
            <a:r>
              <a:rPr lang="vi-VN" sz="800" kern="1400" dirty="0">
                <a:solidFill>
                  <a:srgbClr val="C00000"/>
                </a:solidFill>
                <a:effectLst/>
                <a:latin typeface="Times New Roman" panose="02020603050405020304" pitchFamily="18" charset="0"/>
                <a:ea typeface="Times New Roman" panose="02020603050405020304" pitchFamily="18" charset="0"/>
              </a:rPr>
              <a:t>-</a:t>
            </a:r>
            <a:r>
              <a:rPr lang="en-US" sz="800" kern="1400" dirty="0">
                <a:solidFill>
                  <a:srgbClr val="C00000"/>
                </a:solidFill>
                <a:effectLst/>
                <a:latin typeface="Times New Roman" panose="02020603050405020304" pitchFamily="18" charset="0"/>
                <a:ea typeface="Times New Roman" panose="02020603050405020304" pitchFamily="18" charset="0"/>
              </a:rPr>
              <a:t> </a:t>
            </a:r>
            <a:r>
              <a:rPr lang="vi-VN" sz="800" kern="1400" dirty="0">
                <a:solidFill>
                  <a:srgbClr val="C00000"/>
                </a:solidFill>
                <a:effectLst/>
                <a:latin typeface="Times New Roman" panose="02020603050405020304" pitchFamily="18" charset="0"/>
                <a:ea typeface="Times New Roman" panose="02020603050405020304" pitchFamily="18" charset="0"/>
              </a:rPr>
              <a:t>Nghệ thuật </a:t>
            </a:r>
            <a:r>
              <a:rPr lang="vi-VN" sz="800" kern="1400" dirty="0">
                <a:solidFill>
                  <a:srgbClr val="3333FF"/>
                </a:solidFill>
                <a:effectLst/>
                <a:latin typeface="Times New Roman" panose="02020603050405020304" pitchFamily="18" charset="0"/>
                <a:ea typeface="Times New Roman" panose="02020603050405020304" pitchFamily="18" charset="0"/>
              </a:rPr>
              <a:t>THCS: Kỹ thuật vẽ, tạo hình, phối màu, nhạc cụ...</a:t>
            </a:r>
          </a:p>
          <a:p>
            <a:pPr algn="just">
              <a:lnSpc>
                <a:spcPct val="114000"/>
              </a:lnSpc>
              <a:buNone/>
            </a:pPr>
            <a:r>
              <a:rPr lang="vi-VN" sz="800" kern="1400" dirty="0">
                <a:solidFill>
                  <a:srgbClr val="C00000"/>
                </a:solidFill>
                <a:latin typeface="Times New Roman" panose="02020603050405020304" pitchFamily="18" charset="0"/>
                <a:ea typeface="Times New Roman" panose="02020603050405020304" pitchFamily="18" charset="0"/>
              </a:rPr>
              <a:t>-</a:t>
            </a:r>
            <a:r>
              <a:rPr lang="en-US" sz="800" kern="1400" dirty="0">
                <a:solidFill>
                  <a:srgbClr val="C00000"/>
                </a:solidFill>
                <a:latin typeface="Times New Roman" panose="02020603050405020304" pitchFamily="18" charset="0"/>
                <a:ea typeface="Times New Roman" panose="02020603050405020304" pitchFamily="18" charset="0"/>
              </a:rPr>
              <a:t> </a:t>
            </a:r>
            <a:r>
              <a:rPr lang="vi-VN" sz="800" kern="1400" dirty="0">
                <a:solidFill>
                  <a:srgbClr val="C00000"/>
                </a:solidFill>
                <a:latin typeface="Times New Roman" panose="02020603050405020304" pitchFamily="18" charset="0"/>
                <a:ea typeface="Times New Roman" panose="02020603050405020304" pitchFamily="18" charset="0"/>
              </a:rPr>
              <a:t>Khoa học</a:t>
            </a:r>
            <a:r>
              <a:rPr lang="vi-VN" sz="800" kern="1400" dirty="0">
                <a:solidFill>
                  <a:srgbClr val="3333FF"/>
                </a:solidFill>
                <a:latin typeface="Times New Roman" panose="02020603050405020304" pitchFamily="18" charset="0"/>
                <a:ea typeface="Times New Roman" panose="02020603050405020304" pitchFamily="18" charset="0"/>
              </a:rPr>
              <a:t>: Các môn khoa học khác như Lịch sử Việt Nam, địa lí về tài nguyên du lịch nhân văn, cộng đồng các dân tộc Việt Nam, môn ngữ văn như kỹ năng thuyết trình giới thiệu về một vấn đề, nói và nghe, tự hào bản sắc văn hóa dân tộc...</a:t>
            </a:r>
            <a:endParaRPr lang="vi-VN" sz="800" kern="1400" dirty="0">
              <a:solidFill>
                <a:srgbClr val="3333FF"/>
              </a:solidFill>
              <a:effectLst/>
              <a:latin typeface="Times New Roman" panose="02020603050405020304" pitchFamily="18" charset="0"/>
              <a:ea typeface="Times New Roman" panose="02020603050405020304" pitchFamily="18" charset="0"/>
            </a:endParaRPr>
          </a:p>
        </p:txBody>
      </p:sp>
      <p:sp>
        <p:nvSpPr>
          <p:cNvPr id="7190" name="Rectangle 6">
            <a:extLst>
              <a:ext uri="{FF2B5EF4-FFF2-40B4-BE49-F238E27FC236}">
                <a16:creationId xmlns="" xmlns:a16="http://schemas.microsoft.com/office/drawing/2014/main" id="{3574CE39-AA0D-92C0-F1B0-A339B36CD971}"/>
              </a:ext>
            </a:extLst>
          </p:cNvPr>
          <p:cNvSpPr>
            <a:spLocks noChangeArrowheads="1"/>
          </p:cNvSpPr>
          <p:nvPr/>
        </p:nvSpPr>
        <p:spPr bwMode="auto">
          <a:xfrm>
            <a:off x="3890596" y="2048425"/>
            <a:ext cx="1096963" cy="304800"/>
          </a:xfrm>
          <a:prstGeom prst="rect">
            <a:avLst/>
          </a:prstGeom>
          <a:noFill/>
          <a:ln w="3175">
            <a:solidFill>
              <a:srgbClr val="385D8A"/>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Nguyên</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liệu</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cần</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chuẩn</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bị</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193" name="Rectangle 6">
            <a:extLst>
              <a:ext uri="{FF2B5EF4-FFF2-40B4-BE49-F238E27FC236}">
                <a16:creationId xmlns="" xmlns:a16="http://schemas.microsoft.com/office/drawing/2014/main" id="{700577AD-2239-3181-019E-A3E168D76DD9}"/>
              </a:ext>
            </a:extLst>
          </p:cNvPr>
          <p:cNvSpPr>
            <a:spLocks noChangeArrowheads="1"/>
          </p:cNvSpPr>
          <p:nvPr/>
        </p:nvSpPr>
        <p:spPr bwMode="auto">
          <a:xfrm>
            <a:off x="5461854" y="2038993"/>
            <a:ext cx="2054225" cy="235745"/>
          </a:xfrm>
          <a:prstGeom prst="rect">
            <a:avLst/>
          </a:prstGeom>
          <a:noFill/>
          <a:ln w="3175">
            <a:solidFill>
              <a:srgbClr val="385D8A"/>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1000"/>
              </a:spcAft>
              <a:buClrTx/>
              <a:buSzTx/>
              <a:buFont typeface="Arial" panose="020B0604020202020204" pitchFamily="34" charset="0"/>
              <a:buNone/>
              <a:tabLst/>
              <a:defRPr/>
            </a:pP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Quy</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trình</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thực</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hiện</a:t>
            </a:r>
            <a:endParaRPr kumimoji="0" lang="en-US" altLang="en-US" sz="1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203" name="Line 56">
            <a:extLst>
              <a:ext uri="{FF2B5EF4-FFF2-40B4-BE49-F238E27FC236}">
                <a16:creationId xmlns="" xmlns:a16="http://schemas.microsoft.com/office/drawing/2014/main" id="{E4B947FE-3160-AC62-B0E9-0BE2A92BA69D}"/>
              </a:ext>
            </a:extLst>
          </p:cNvPr>
          <p:cNvSpPr>
            <a:spLocks noChangeShapeType="1"/>
          </p:cNvSpPr>
          <p:nvPr/>
        </p:nvSpPr>
        <p:spPr bwMode="auto">
          <a:xfrm>
            <a:off x="7277301" y="3222385"/>
            <a:ext cx="268391" cy="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7209" name="Line 56">
            <a:extLst>
              <a:ext uri="{FF2B5EF4-FFF2-40B4-BE49-F238E27FC236}">
                <a16:creationId xmlns="" xmlns:a16="http://schemas.microsoft.com/office/drawing/2014/main" id="{75B56813-39C7-DB72-91C0-36C3828107F4}"/>
              </a:ext>
            </a:extLst>
          </p:cNvPr>
          <p:cNvSpPr>
            <a:spLocks noChangeShapeType="1"/>
          </p:cNvSpPr>
          <p:nvPr/>
        </p:nvSpPr>
        <p:spPr bwMode="auto">
          <a:xfrm>
            <a:off x="6145759" y="4372903"/>
            <a:ext cx="198438" cy="127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FF"/>
              </a:solidFill>
              <a:effectLst/>
              <a:uLnTx/>
              <a:uFillTx/>
              <a:latin typeface="Calibri" panose="020F0502020204030204"/>
              <a:ea typeface="+mn-ea"/>
              <a:cs typeface="+mn-cs"/>
            </a:endParaRPr>
          </a:p>
        </p:txBody>
      </p:sp>
      <p:cxnSp>
        <p:nvCxnSpPr>
          <p:cNvPr id="4" name="Straight Connector 3">
            <a:extLst>
              <a:ext uri="{FF2B5EF4-FFF2-40B4-BE49-F238E27FC236}">
                <a16:creationId xmlns="" xmlns:a16="http://schemas.microsoft.com/office/drawing/2014/main" id="{21700811-69B1-2BF7-B2FA-587A743AFED3}"/>
              </a:ext>
            </a:extLst>
          </p:cNvPr>
          <p:cNvCxnSpPr/>
          <p:nvPr/>
        </p:nvCxnSpPr>
        <p:spPr>
          <a:xfrm>
            <a:off x="6562945" y="450325"/>
            <a:ext cx="1119188" cy="0"/>
          </a:xfrm>
          <a:prstGeom prst="line">
            <a:avLst/>
          </a:prstGeom>
        </p:spPr>
        <p:style>
          <a:lnRef idx="1">
            <a:schemeClr val="accent1"/>
          </a:lnRef>
          <a:fillRef idx="0">
            <a:schemeClr val="accent1"/>
          </a:fillRef>
          <a:effectRef idx="0">
            <a:schemeClr val="accent1"/>
          </a:effectRef>
          <a:fontRef idx="minor">
            <a:schemeClr val="tx1"/>
          </a:fontRef>
        </p:style>
      </p:cxnSp>
      <p:sp>
        <p:nvSpPr>
          <p:cNvPr id="7213" name="TextBox 4">
            <a:extLst>
              <a:ext uri="{FF2B5EF4-FFF2-40B4-BE49-F238E27FC236}">
                <a16:creationId xmlns="" xmlns:a16="http://schemas.microsoft.com/office/drawing/2014/main" id="{EB9409B4-0950-83C0-4BCD-26C8B42CCC14}"/>
              </a:ext>
            </a:extLst>
          </p:cNvPr>
          <p:cNvSpPr txBox="1">
            <a:spLocks noChangeArrowheads="1"/>
          </p:cNvSpPr>
          <p:nvPr/>
        </p:nvSpPr>
        <p:spPr bwMode="auto">
          <a:xfrm>
            <a:off x="9380930" y="5703850"/>
            <a:ext cx="27001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tabLst/>
              <a:defRPr/>
            </a:pP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Tiếp</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tục</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tìm</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hiểu</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các</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thông</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tin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về</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các</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Dân</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tộc</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tabLst/>
              <a:defRPr/>
            </a:pP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Tạo</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ra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các</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con chip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gắn</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vào</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con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búp</a:t>
            </a:r>
            <a:r>
              <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altLang="en-US" sz="10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bê</a:t>
            </a:r>
            <a:endPar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tabLst/>
              <a:defRPr/>
            </a:pPr>
            <a:r>
              <a:rPr lang="en-US" altLang="en-US" sz="1000" dirty="0">
                <a:solidFill>
                  <a:srgbClr val="3333FF"/>
                </a:solidFill>
                <a:latin typeface="Times New Roman" panose="02020603050405020304" pitchFamily="18" charset="0"/>
                <a:cs typeface="Times New Roman" panose="02020603050405020304" pitchFamily="18" charset="0"/>
              </a:rPr>
              <a:t>-</a:t>
            </a:r>
            <a:r>
              <a:rPr lang="vi-VN" altLang="en-US" sz="1000" dirty="0">
                <a:solidFill>
                  <a:srgbClr val="3333FF"/>
                </a:solidFill>
                <a:latin typeface="Times New Roman" panose="02020603050405020304" pitchFamily="18" charset="0"/>
                <a:cs typeface="Times New Roman" panose="02020603050405020304" pitchFamily="18" charset="0"/>
              </a:rPr>
              <a:t> Ứng dụng kiến thức tin học phần mềm tự động hóa để búp bê dân tộc nhảy múa, lỗ hội có âm thanh...</a:t>
            </a:r>
            <a:endParaRPr kumimoji="0" lang="en-US" altLang="en-US" sz="1000" b="0" i="0" u="none"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endParaRPr>
          </a:p>
        </p:txBody>
      </p:sp>
      <p:sp>
        <p:nvSpPr>
          <p:cNvPr id="11" name="Callout: Down Arrow 10">
            <a:extLst>
              <a:ext uri="{FF2B5EF4-FFF2-40B4-BE49-F238E27FC236}">
                <a16:creationId xmlns="" xmlns:a16="http://schemas.microsoft.com/office/drawing/2014/main" id="{B892219A-7489-60D8-8FCD-01963067C080}"/>
              </a:ext>
            </a:extLst>
          </p:cNvPr>
          <p:cNvSpPr/>
          <p:nvPr/>
        </p:nvSpPr>
        <p:spPr>
          <a:xfrm>
            <a:off x="9815271" y="5319758"/>
            <a:ext cx="1574854" cy="312955"/>
          </a:xfrm>
          <a:prstGeom prst="downArrowCallout">
            <a:avLst/>
          </a:prstGeom>
          <a:solidFill>
            <a:schemeClr val="accent4">
              <a:lumMod val="20000"/>
              <a:lumOff val="80000"/>
            </a:schemeClr>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3333FF"/>
                </a:solidFill>
                <a:effectLst/>
                <a:uLnTx/>
                <a:uFillTx/>
                <a:latin typeface="Times New Roman" panose="02020603050405020304" pitchFamily="18" charset="0"/>
                <a:ea typeface="+mn-ea"/>
                <a:cs typeface="Times New Roman" panose="02020603050405020304" pitchFamily="18" charset="0"/>
              </a:rPr>
              <a:t>Hướng</a:t>
            </a:r>
            <a:r>
              <a:rPr kumimoji="0" 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1000" b="0" i="0" u="none" strike="noStrike" kern="1200" cap="none" spc="0" normalizeH="0" baseline="0" noProof="0" err="1">
                <a:ln>
                  <a:noFill/>
                </a:ln>
                <a:solidFill>
                  <a:srgbClr val="3333FF"/>
                </a:solidFill>
                <a:effectLst/>
                <a:uLnTx/>
                <a:uFillTx/>
                <a:latin typeface="Times New Roman" panose="02020603050405020304" pitchFamily="18" charset="0"/>
                <a:ea typeface="+mn-ea"/>
                <a:cs typeface="Times New Roman" panose="02020603050405020304" pitchFamily="18" charset="0"/>
              </a:rPr>
              <a:t>phát</a:t>
            </a:r>
            <a:r>
              <a:rPr kumimoji="0" 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1000" b="0" i="0" u="none" strike="noStrike" kern="1200" cap="none" spc="0" normalizeH="0" baseline="0" noProof="0" err="1">
                <a:ln>
                  <a:noFill/>
                </a:ln>
                <a:solidFill>
                  <a:srgbClr val="3333FF"/>
                </a:solidFill>
                <a:effectLst/>
                <a:uLnTx/>
                <a:uFillTx/>
                <a:latin typeface="Times New Roman" panose="02020603050405020304" pitchFamily="18" charset="0"/>
                <a:ea typeface="+mn-ea"/>
                <a:cs typeface="Times New Roman" panose="02020603050405020304" pitchFamily="18" charset="0"/>
              </a:rPr>
              <a:t>triển</a:t>
            </a:r>
            <a:endParaRPr kumimoji="0" lang="en-US" sz="1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14" name="TextBox 3">
            <a:extLst>
              <a:ext uri="{FF2B5EF4-FFF2-40B4-BE49-F238E27FC236}">
                <a16:creationId xmlns="" xmlns:a16="http://schemas.microsoft.com/office/drawing/2014/main" id="{C7573BF0-80C5-D292-D72C-C7D834C3718C}"/>
              </a:ext>
            </a:extLst>
          </p:cNvPr>
          <p:cNvSpPr txBox="1">
            <a:spLocks noChangeArrowheads="1"/>
          </p:cNvSpPr>
          <p:nvPr/>
        </p:nvSpPr>
        <p:spPr bwMode="auto">
          <a:xfrm>
            <a:off x="366931" y="3991375"/>
            <a:ext cx="3239628" cy="1113062"/>
          </a:xfrm>
          <a:prstGeom prst="rect">
            <a:avLst/>
          </a:prstGeom>
          <a:noFill/>
          <a:ln w="9525">
            <a:solidFill>
              <a:schemeClr val="accent2">
                <a:lumMod val="75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r>
              <a:rPr lang="vi-VN" sz="800" b="1" kern="1400" dirty="0">
                <a:solidFill>
                  <a:srgbClr val="3333FF"/>
                </a:solidFill>
                <a:effectLst/>
                <a:latin typeface="Times New Roman" panose="02020603050405020304" pitchFamily="18" charset="0"/>
                <a:ea typeface="Times New Roman" panose="02020603050405020304" pitchFamily="18" charset="0"/>
              </a:rPr>
              <a:t> </a:t>
            </a:r>
            <a:r>
              <a:rPr lang="vi-VN" sz="800" kern="1400" dirty="0">
                <a:solidFill>
                  <a:srgbClr val="3333FF"/>
                </a:solidFill>
                <a:effectLst/>
                <a:latin typeface="Times New Roman" panose="02020603050405020304" pitchFamily="18" charset="0"/>
                <a:ea typeface="Times New Roman" panose="02020603050405020304" pitchFamily="18" charset="0"/>
              </a:rPr>
              <a:t>Ứng dụng kiến thức: </a:t>
            </a:r>
            <a:r>
              <a:rPr lang="vi-VN" sz="800" b="1" kern="1400" dirty="0">
                <a:solidFill>
                  <a:srgbClr val="C00000"/>
                </a:solidFill>
                <a:effectLst/>
                <a:latin typeface="Times New Roman" panose="02020603050405020304" pitchFamily="18" charset="0"/>
                <a:ea typeface="Times New Roman" panose="02020603050405020304" pitchFamily="18" charset="0"/>
              </a:rPr>
              <a:t>Công nghệ, toán, tin học cũng như các môn khoa học khác để thiết kế, lắp đặt tạo nên sản phẩm STEM thể hiện dược:</a:t>
            </a:r>
            <a:endParaRPr lang="en-US" sz="800" kern="1400" dirty="0">
              <a:solidFill>
                <a:srgbClr val="C00000"/>
              </a:solidFill>
              <a:effectLst/>
              <a:latin typeface="Times New Roman" panose="02020603050405020304" pitchFamily="18" charset="0"/>
              <a:ea typeface="Times New Roman" panose="02020603050405020304" pitchFamily="18" charset="0"/>
            </a:endParaRPr>
          </a:p>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 Nét đặc trưng văn hóa Việt Nam. Điểm khác biệt về văn hóa các dân tộc qua trang phục, nhạc cụ, lễ hội.</a:t>
            </a: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 Tái hiện được một số lễ hội lớn để thấy được tinh thần đoàn kết các dân tộc trên mọi miền đất nước. Tạo QR để truyền tải thông tin về văn hóa đặc trung của mỗi dân tộc.</a:t>
            </a:r>
            <a:endParaRPr lang="en-US" sz="800" kern="1400" dirty="0">
              <a:solidFill>
                <a:srgbClr val="3333FF"/>
              </a:solidFill>
              <a:effectLst/>
              <a:latin typeface="Times New Roman" panose="02020603050405020304" pitchFamily="18" charset="0"/>
              <a:ea typeface="Times New Roman" panose="02020603050405020304" pitchFamily="18" charset="0"/>
            </a:endParaRPr>
          </a:p>
        </p:txBody>
      </p:sp>
      <p:sp>
        <p:nvSpPr>
          <p:cNvPr id="46" name="TextBox 45">
            <a:extLst>
              <a:ext uri="{FF2B5EF4-FFF2-40B4-BE49-F238E27FC236}">
                <a16:creationId xmlns="" xmlns:a16="http://schemas.microsoft.com/office/drawing/2014/main" id="{634E43AD-FAEC-42E4-8F15-6E81757ABFF0}"/>
              </a:ext>
            </a:extLst>
          </p:cNvPr>
          <p:cNvSpPr txBox="1"/>
          <p:nvPr/>
        </p:nvSpPr>
        <p:spPr>
          <a:xfrm>
            <a:off x="7551224" y="3572041"/>
            <a:ext cx="1362461" cy="200055"/>
          </a:xfrm>
          <a:prstGeom prst="rect">
            <a:avLst/>
          </a:prstGeom>
          <a:noFill/>
        </p:spPr>
        <p:txBody>
          <a:bodyPr wrap="square" rtlCol="0">
            <a:spAutoFit/>
          </a:bodyPr>
          <a:lstStyle/>
          <a:p>
            <a:r>
              <a:rPr lang="en-US" sz="700" b="1" dirty="0" err="1">
                <a:solidFill>
                  <a:srgbClr val="002060"/>
                </a:solidFill>
                <a:latin typeface="Times New Roman" panose="02020603050405020304" pitchFamily="18" charset="0"/>
                <a:cs typeface="Times New Roman" panose="02020603050405020304" pitchFamily="18" charset="0"/>
              </a:rPr>
              <a:t>Thử</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nghiệm</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búp</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bê</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lần</a:t>
            </a:r>
            <a:r>
              <a:rPr lang="vi-VN" sz="700" b="1" dirty="0">
                <a:solidFill>
                  <a:srgbClr val="002060"/>
                </a:solidFill>
                <a:latin typeface="Times New Roman" panose="02020603050405020304" pitchFamily="18" charset="0"/>
                <a:cs typeface="Times New Roman" panose="02020603050405020304" pitchFamily="18" charset="0"/>
              </a:rPr>
              <a:t> 2, 3, </a:t>
            </a:r>
            <a:r>
              <a:rPr lang="en-US" sz="700" b="1" dirty="0">
                <a:solidFill>
                  <a:srgbClr val="002060"/>
                </a:solidFill>
                <a:latin typeface="Times New Roman" panose="02020603050405020304" pitchFamily="18" charset="0"/>
                <a:cs typeface="Times New Roman" panose="02020603050405020304" pitchFamily="18" charset="0"/>
              </a:rPr>
              <a:t>4</a:t>
            </a:r>
          </a:p>
        </p:txBody>
      </p:sp>
      <p:sp>
        <p:nvSpPr>
          <p:cNvPr id="24" name="TextBox 23">
            <a:extLst>
              <a:ext uri="{FF2B5EF4-FFF2-40B4-BE49-F238E27FC236}">
                <a16:creationId xmlns="" xmlns:a16="http://schemas.microsoft.com/office/drawing/2014/main" id="{73F9D56F-FD9A-435A-BA99-7502E06A010D}"/>
              </a:ext>
            </a:extLst>
          </p:cNvPr>
          <p:cNvSpPr txBox="1"/>
          <p:nvPr/>
        </p:nvSpPr>
        <p:spPr>
          <a:xfrm>
            <a:off x="5071726" y="4860449"/>
            <a:ext cx="1284488" cy="215444"/>
          </a:xfrm>
          <a:prstGeom prst="rect">
            <a:avLst/>
          </a:prstGeom>
          <a:noFill/>
        </p:spPr>
        <p:txBody>
          <a:bodyPr wrap="square" rtlCol="0">
            <a:spAutoFit/>
          </a:bodyPr>
          <a:lstStyle/>
          <a:p>
            <a:r>
              <a:rPr lang="en-US" sz="800" b="1" dirty="0" err="1">
                <a:solidFill>
                  <a:srgbClr val="002060"/>
                </a:solidFill>
                <a:latin typeface="Times New Roman" panose="02020603050405020304" pitchFamily="18" charset="0"/>
                <a:cs typeface="Times New Roman" panose="02020603050405020304" pitchFamily="18" charset="0"/>
              </a:rPr>
              <a:t>Làm</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búp</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bê</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và</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nhạc</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cụ</a:t>
            </a:r>
            <a:endParaRPr lang="en-US" sz="800" b="1" dirty="0">
              <a:solidFill>
                <a:srgbClr val="002060"/>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 xmlns:a16="http://schemas.microsoft.com/office/drawing/2014/main" id="{62BB2D8C-0C42-4924-841C-1DBB22291E2B}"/>
              </a:ext>
            </a:extLst>
          </p:cNvPr>
          <p:cNvSpPr txBox="1"/>
          <p:nvPr/>
        </p:nvSpPr>
        <p:spPr>
          <a:xfrm>
            <a:off x="6145655" y="4772873"/>
            <a:ext cx="997973" cy="338554"/>
          </a:xfrm>
          <a:prstGeom prst="rect">
            <a:avLst/>
          </a:prstGeom>
          <a:noFill/>
        </p:spPr>
        <p:txBody>
          <a:bodyPr wrap="square" rtlCol="0">
            <a:spAutoFit/>
          </a:bodyPr>
          <a:lstStyle/>
          <a:p>
            <a:pPr algn="ctr"/>
            <a:r>
              <a:rPr lang="en-US" sz="800" b="1" dirty="0" err="1">
                <a:solidFill>
                  <a:srgbClr val="002060"/>
                </a:solidFill>
                <a:latin typeface="Times New Roman" panose="02020603050405020304" pitchFamily="18" charset="0"/>
                <a:cs typeface="Times New Roman" panose="02020603050405020304" pitchFamily="18" charset="0"/>
              </a:rPr>
              <a:t>Sản</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phẩm</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của</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búp</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bê</a:t>
            </a:r>
            <a:r>
              <a:rPr lang="en-US" sz="800" b="1" dirty="0">
                <a:solidFill>
                  <a:srgbClr val="002060"/>
                </a:solidFill>
                <a:latin typeface="Times New Roman" panose="02020603050405020304" pitchFamily="18" charset="0"/>
                <a:cs typeface="Times New Roman" panose="02020603050405020304" pitchFamily="18" charset="0"/>
              </a:rPr>
              <a:t> </a:t>
            </a:r>
            <a:r>
              <a:rPr lang="vi-VN"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và</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nhạc</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cụ</a:t>
            </a:r>
            <a:endParaRPr lang="en-US" sz="800" b="1" dirty="0">
              <a:solidFill>
                <a:srgbClr val="002060"/>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 xmlns:a16="http://schemas.microsoft.com/office/drawing/2014/main" id="{BA0B8264-06D7-4572-B564-9CB433112A2B}"/>
              </a:ext>
            </a:extLst>
          </p:cNvPr>
          <p:cNvSpPr txBox="1"/>
          <p:nvPr/>
        </p:nvSpPr>
        <p:spPr>
          <a:xfrm>
            <a:off x="8053168" y="4797518"/>
            <a:ext cx="695206" cy="215444"/>
          </a:xfrm>
          <a:prstGeom prst="rect">
            <a:avLst/>
          </a:prstGeom>
          <a:noFill/>
        </p:spPr>
        <p:txBody>
          <a:bodyPr wrap="square" rtlCol="0">
            <a:spAutoFit/>
          </a:bodyPr>
          <a:lstStyle/>
          <a:p>
            <a:pPr algn="ctr"/>
            <a:r>
              <a:rPr lang="en-US" sz="800" b="1" dirty="0" err="1">
                <a:solidFill>
                  <a:srgbClr val="002060"/>
                </a:solidFill>
                <a:latin typeface="Times New Roman" panose="02020603050405020304" pitchFamily="18" charset="0"/>
                <a:cs typeface="Times New Roman" panose="02020603050405020304" pitchFamily="18" charset="0"/>
              </a:rPr>
              <a:t>Sản</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phẩm</a:t>
            </a:r>
            <a:endParaRPr lang="en-US" sz="800" b="1" dirty="0">
              <a:solidFill>
                <a:srgbClr val="002060"/>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 xmlns:a16="http://schemas.microsoft.com/office/drawing/2014/main" id="{677522DF-5C2A-47FF-9EE7-9BD60C0E4FD9}"/>
              </a:ext>
            </a:extLst>
          </p:cNvPr>
          <p:cNvSpPr txBox="1"/>
          <p:nvPr/>
        </p:nvSpPr>
        <p:spPr>
          <a:xfrm>
            <a:off x="5267246" y="3574596"/>
            <a:ext cx="930250" cy="215444"/>
          </a:xfrm>
          <a:prstGeom prst="rect">
            <a:avLst/>
          </a:prstGeom>
          <a:noFill/>
        </p:spPr>
        <p:txBody>
          <a:bodyPr wrap="square" rtlCol="0">
            <a:spAutoFit/>
          </a:bodyPr>
          <a:lstStyle/>
          <a:p>
            <a:r>
              <a:rPr lang="en-US" sz="800" b="1" dirty="0" err="1">
                <a:solidFill>
                  <a:srgbClr val="002060"/>
                </a:solidFill>
                <a:latin typeface="Times New Roman" panose="02020603050405020304" pitchFamily="18" charset="0"/>
                <a:cs typeface="Times New Roman" panose="02020603050405020304" pitchFamily="18" charset="0"/>
              </a:rPr>
              <a:t>Lên</a:t>
            </a:r>
            <a:r>
              <a:rPr lang="en-US" sz="800" b="1" dirty="0">
                <a:solidFill>
                  <a:srgbClr val="002060"/>
                </a:solidFill>
                <a:latin typeface="Times New Roman" panose="02020603050405020304" pitchFamily="18" charset="0"/>
                <a:cs typeface="Times New Roman" panose="02020603050405020304" pitchFamily="18" charset="0"/>
              </a:rPr>
              <a:t> ý </a:t>
            </a:r>
            <a:r>
              <a:rPr lang="en-US" sz="800" b="1" dirty="0" err="1">
                <a:solidFill>
                  <a:srgbClr val="002060"/>
                </a:solidFill>
                <a:latin typeface="Times New Roman" panose="02020603050405020304" pitchFamily="18" charset="0"/>
                <a:cs typeface="Times New Roman" panose="02020603050405020304" pitchFamily="18" charset="0"/>
              </a:rPr>
              <a:t>tưởng</a:t>
            </a:r>
            <a:endParaRPr lang="en-US" sz="800" b="1" dirty="0">
              <a:solidFill>
                <a:srgbClr val="00206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 xmlns:a16="http://schemas.microsoft.com/office/drawing/2014/main" id="{EB852D4B-657C-4C54-A8A7-37610619F605}"/>
              </a:ext>
            </a:extLst>
          </p:cNvPr>
          <p:cNvSpPr txBox="1"/>
          <p:nvPr/>
        </p:nvSpPr>
        <p:spPr>
          <a:xfrm>
            <a:off x="6266867" y="3594006"/>
            <a:ext cx="1295457" cy="200055"/>
          </a:xfrm>
          <a:prstGeom prst="rect">
            <a:avLst/>
          </a:prstGeom>
          <a:noFill/>
        </p:spPr>
        <p:txBody>
          <a:bodyPr wrap="square" rtlCol="0">
            <a:spAutoFit/>
          </a:bodyPr>
          <a:lstStyle/>
          <a:p>
            <a:r>
              <a:rPr lang="en-US" sz="700" b="1" dirty="0" err="1">
                <a:solidFill>
                  <a:srgbClr val="002060"/>
                </a:solidFill>
                <a:latin typeface="Times New Roman" panose="02020603050405020304" pitchFamily="18" charset="0"/>
                <a:cs typeface="Times New Roman" panose="02020603050405020304" pitchFamily="18" charset="0"/>
              </a:rPr>
              <a:t>Thử</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nghiệm</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búp</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bê</a:t>
            </a:r>
            <a:r>
              <a:rPr lang="en-US" sz="700" b="1" dirty="0">
                <a:solidFill>
                  <a:srgbClr val="002060"/>
                </a:solidFill>
                <a:latin typeface="Times New Roman" panose="02020603050405020304" pitchFamily="18" charset="0"/>
                <a:cs typeface="Times New Roman" panose="02020603050405020304" pitchFamily="18" charset="0"/>
              </a:rPr>
              <a:t> </a:t>
            </a:r>
            <a:r>
              <a:rPr lang="en-US" sz="700" b="1" dirty="0" err="1">
                <a:solidFill>
                  <a:srgbClr val="002060"/>
                </a:solidFill>
                <a:latin typeface="Times New Roman" panose="02020603050405020304" pitchFamily="18" charset="0"/>
                <a:cs typeface="Times New Roman" panose="02020603050405020304" pitchFamily="18" charset="0"/>
              </a:rPr>
              <a:t>lần</a:t>
            </a:r>
            <a:r>
              <a:rPr lang="en-US" sz="700" b="1" dirty="0">
                <a:solidFill>
                  <a:srgbClr val="002060"/>
                </a:solidFill>
                <a:latin typeface="Times New Roman" panose="02020603050405020304" pitchFamily="18" charset="0"/>
                <a:cs typeface="Times New Roman" panose="02020603050405020304" pitchFamily="18" charset="0"/>
              </a:rPr>
              <a:t> 01</a:t>
            </a:r>
          </a:p>
        </p:txBody>
      </p:sp>
      <p:graphicFrame>
        <p:nvGraphicFramePr>
          <p:cNvPr id="31" name="Table 30">
            <a:extLst>
              <a:ext uri="{FF2B5EF4-FFF2-40B4-BE49-F238E27FC236}">
                <a16:creationId xmlns="" xmlns:a16="http://schemas.microsoft.com/office/drawing/2014/main" id="{97E2CBB7-B9CE-42FE-8DEB-E55F4EA05D97}"/>
              </a:ext>
            </a:extLst>
          </p:cNvPr>
          <p:cNvGraphicFramePr>
            <a:graphicFrameLocks noGrp="1"/>
          </p:cNvGraphicFramePr>
          <p:nvPr>
            <p:extLst>
              <p:ext uri="{D42A27DB-BD31-4B8C-83A1-F6EECF244321}">
                <p14:modId xmlns:p14="http://schemas.microsoft.com/office/powerpoint/2010/main" val="2085324686"/>
              </p:ext>
            </p:extLst>
          </p:nvPr>
        </p:nvGraphicFramePr>
        <p:xfrm>
          <a:off x="3822343" y="2424402"/>
          <a:ext cx="1256822" cy="1947209"/>
        </p:xfrm>
        <a:graphic>
          <a:graphicData uri="http://schemas.openxmlformats.org/drawingml/2006/table">
            <a:tbl>
              <a:tblPr firstRow="1" firstCol="1" bandRow="1">
                <a:tableStyleId>{5C22544A-7EE6-4342-B048-85BDC9FD1C3A}</a:tableStyleId>
              </a:tblPr>
              <a:tblGrid>
                <a:gridCol w="1256822">
                  <a:extLst>
                    <a:ext uri="{9D8B030D-6E8A-4147-A177-3AD203B41FA5}">
                      <a16:colId xmlns="" xmlns:a16="http://schemas.microsoft.com/office/drawing/2014/main" val="439528031"/>
                    </a:ext>
                  </a:extLst>
                </a:gridCol>
              </a:tblGrid>
              <a:tr h="354038">
                <a:tc>
                  <a:txBody>
                    <a:bodyPr/>
                    <a:lstStyle/>
                    <a:p>
                      <a:pPr algn="just"/>
                      <a:r>
                        <a:rPr lang="vi-VN" sz="900" dirty="0">
                          <a:effectLst/>
                          <a:latin typeface="+mj-lt"/>
                        </a:rPr>
                        <a:t>Khung nhôm, thép, đèn led</a:t>
                      </a:r>
                      <a:endParaRPr lang="en-US" sz="900" dirty="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1237643238"/>
                  </a:ext>
                </a:extLst>
              </a:tr>
              <a:tr h="354038">
                <a:tc>
                  <a:txBody>
                    <a:bodyPr/>
                    <a:lstStyle/>
                    <a:p>
                      <a:pPr algn="just"/>
                      <a:r>
                        <a:rPr lang="vi-VN" sz="900" dirty="0">
                          <a:effectLst/>
                          <a:latin typeface="+mj-lt"/>
                        </a:rPr>
                        <a:t>Mặt Format mặt trước và sau</a:t>
                      </a:r>
                      <a:endParaRPr lang="en-US" sz="900" dirty="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1932694409"/>
                  </a:ext>
                </a:extLst>
              </a:tr>
              <a:tr h="354038">
                <a:tc>
                  <a:txBody>
                    <a:bodyPr/>
                    <a:lstStyle/>
                    <a:p>
                      <a:pPr algn="just"/>
                      <a:r>
                        <a:rPr lang="vi-VN" sz="900">
                          <a:effectLst/>
                          <a:latin typeface="+mj-lt"/>
                        </a:rPr>
                        <a:t>In Dêcan dán trống  đồng mặt trước </a:t>
                      </a:r>
                      <a:endParaRPr lang="en-US" sz="90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941175676"/>
                  </a:ext>
                </a:extLst>
              </a:tr>
              <a:tr h="177019">
                <a:tc>
                  <a:txBody>
                    <a:bodyPr/>
                    <a:lstStyle/>
                    <a:p>
                      <a:pPr algn="just"/>
                      <a:r>
                        <a:rPr lang="vi-VN" sz="900">
                          <a:effectLst/>
                          <a:latin typeface="+mj-lt"/>
                        </a:rPr>
                        <a:t>In bạt hoa sen</a:t>
                      </a:r>
                      <a:endParaRPr lang="en-US" sz="90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1251840971"/>
                  </a:ext>
                </a:extLst>
              </a:tr>
              <a:tr h="177019">
                <a:tc>
                  <a:txBody>
                    <a:bodyPr/>
                    <a:lstStyle/>
                    <a:p>
                      <a:pPr algn="just"/>
                      <a:r>
                        <a:rPr lang="vi-VN" sz="900">
                          <a:effectLst/>
                          <a:latin typeface="+mj-lt"/>
                        </a:rPr>
                        <a:t>In bản đồ Việt Nam</a:t>
                      </a:r>
                      <a:endParaRPr lang="en-US" sz="90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1098167119"/>
                  </a:ext>
                </a:extLst>
              </a:tr>
              <a:tr h="177019">
                <a:tc>
                  <a:txBody>
                    <a:bodyPr/>
                    <a:lstStyle/>
                    <a:p>
                      <a:pPr algn="just"/>
                      <a:r>
                        <a:rPr lang="vi-VN" sz="900">
                          <a:effectLst/>
                          <a:latin typeface="+mj-lt"/>
                        </a:rPr>
                        <a:t>Thép làm búp bê</a:t>
                      </a:r>
                      <a:endParaRPr lang="en-US" sz="90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3846286525"/>
                  </a:ext>
                </a:extLst>
              </a:tr>
              <a:tr h="354038">
                <a:tc>
                  <a:txBody>
                    <a:bodyPr/>
                    <a:lstStyle/>
                    <a:p>
                      <a:pPr algn="just"/>
                      <a:r>
                        <a:rPr lang="vi-VN" sz="900" dirty="0">
                          <a:effectLst/>
                          <a:latin typeface="+mj-lt"/>
                        </a:rPr>
                        <a:t>Đất nặn khô tạo hình búp bê</a:t>
                      </a:r>
                      <a:endParaRPr lang="en-US" sz="900" dirty="0">
                        <a:effectLst/>
                        <a:latin typeface="+mj-lt"/>
                        <a:ea typeface="Times New Roman" panose="02020603050405020304" pitchFamily="18" charset="0"/>
                      </a:endParaRPr>
                    </a:p>
                  </a:txBody>
                  <a:tcPr marL="68580" marR="68580" marT="0" marB="0"/>
                </a:tc>
                <a:extLst>
                  <a:ext uri="{0D108BD9-81ED-4DB2-BD59-A6C34878D82A}">
                    <a16:rowId xmlns="" xmlns:a16="http://schemas.microsoft.com/office/drawing/2014/main" val="318326320"/>
                  </a:ext>
                </a:extLst>
              </a:tr>
            </a:tbl>
          </a:graphicData>
        </a:graphic>
      </p:graphicFrame>
      <p:pic>
        <p:nvPicPr>
          <p:cNvPr id="1025" name="Picture 1">
            <a:extLst>
              <a:ext uri="{FF2B5EF4-FFF2-40B4-BE49-F238E27FC236}">
                <a16:creationId xmlns="" xmlns:a16="http://schemas.microsoft.com/office/drawing/2014/main" id="{AA1E6725-B942-46C3-865D-2808A8A46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2257" y="2518261"/>
            <a:ext cx="988109" cy="104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a:extLst>
              <a:ext uri="{FF2B5EF4-FFF2-40B4-BE49-F238E27FC236}">
                <a16:creationId xmlns="" xmlns:a16="http://schemas.microsoft.com/office/drawing/2014/main" id="{AB58568E-B112-4FFC-8DB2-942F691BEB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6616" y="2503014"/>
            <a:ext cx="943979" cy="9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a:extLst>
              <a:ext uri="{FF2B5EF4-FFF2-40B4-BE49-F238E27FC236}">
                <a16:creationId xmlns="" xmlns:a16="http://schemas.microsoft.com/office/drawing/2014/main" id="{4240F241-D755-4DB4-A338-F88B2782E6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0843" y="2494783"/>
            <a:ext cx="1213943" cy="100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a:extLst>
              <a:ext uri="{FF2B5EF4-FFF2-40B4-BE49-F238E27FC236}">
                <a16:creationId xmlns="" xmlns:a16="http://schemas.microsoft.com/office/drawing/2014/main" id="{6F155A96-B6F3-415F-BFF8-E4E94E629A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3306" y="3930619"/>
            <a:ext cx="930250" cy="93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a:extLst>
              <a:ext uri="{FF2B5EF4-FFF2-40B4-BE49-F238E27FC236}">
                <a16:creationId xmlns="" xmlns:a16="http://schemas.microsoft.com/office/drawing/2014/main" id="{5DD48202-5163-4A15-ABC1-74566651F7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7375" y="3987767"/>
            <a:ext cx="692883" cy="78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 xmlns:a16="http://schemas.microsoft.com/office/drawing/2014/main" id="{966CAE23-D533-47E0-A33A-D1DB30AD81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2804" y="3967710"/>
            <a:ext cx="883653" cy="81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 xmlns:a16="http://schemas.microsoft.com/office/drawing/2014/main" id="{8E6AFF9B-66AE-4174-A221-A176AA5F76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635" y="3982252"/>
            <a:ext cx="628649" cy="7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 xmlns:a16="http://schemas.microsoft.com/office/drawing/2014/main" id="{1BF3829D-06CA-4BD8-A0D8-01E7A9A86C17}"/>
              </a:ext>
            </a:extLst>
          </p:cNvPr>
          <p:cNvSpPr txBox="1"/>
          <p:nvPr/>
        </p:nvSpPr>
        <p:spPr>
          <a:xfrm>
            <a:off x="7009732" y="4766578"/>
            <a:ext cx="852008" cy="338554"/>
          </a:xfrm>
          <a:prstGeom prst="rect">
            <a:avLst/>
          </a:prstGeom>
          <a:noFill/>
        </p:spPr>
        <p:txBody>
          <a:bodyPr wrap="square" rtlCol="0">
            <a:spAutoFit/>
          </a:bodyPr>
          <a:lstStyle/>
          <a:p>
            <a:pPr algn="ctr"/>
            <a:r>
              <a:rPr lang="en-US" sz="800" b="1" dirty="0" err="1">
                <a:solidFill>
                  <a:srgbClr val="002060"/>
                </a:solidFill>
                <a:latin typeface="Times New Roman" panose="02020603050405020304" pitchFamily="18" charset="0"/>
                <a:cs typeface="Times New Roman" panose="02020603050405020304" pitchFamily="18" charset="0"/>
              </a:rPr>
              <a:t>Nghiên</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cứa</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tài</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liệ</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tạo</a:t>
            </a:r>
            <a:r>
              <a:rPr lang="en-US" sz="800" b="1" dirty="0">
                <a:solidFill>
                  <a:srgbClr val="002060"/>
                </a:solidFill>
                <a:latin typeface="Times New Roman" panose="02020603050405020304" pitchFamily="18" charset="0"/>
                <a:cs typeface="Times New Roman" panose="02020603050405020304" pitchFamily="18" charset="0"/>
              </a:rPr>
              <a:t> </a:t>
            </a:r>
            <a:r>
              <a:rPr lang="en-US" sz="800" b="1" dirty="0" err="1">
                <a:solidFill>
                  <a:srgbClr val="002060"/>
                </a:solidFill>
                <a:latin typeface="Times New Roman" panose="02020603050405020304" pitchFamily="18" charset="0"/>
                <a:cs typeface="Times New Roman" panose="02020603050405020304" pitchFamily="18" charset="0"/>
              </a:rPr>
              <a:t>mã</a:t>
            </a:r>
            <a:r>
              <a:rPr lang="en-US" sz="800" b="1" dirty="0">
                <a:solidFill>
                  <a:srgbClr val="002060"/>
                </a:solidFill>
                <a:latin typeface="Times New Roman" panose="02020603050405020304" pitchFamily="18" charset="0"/>
                <a:cs typeface="Times New Roman" panose="02020603050405020304" pitchFamily="18" charset="0"/>
              </a:rPr>
              <a:t> QR</a:t>
            </a:r>
          </a:p>
        </p:txBody>
      </p:sp>
      <p:sp>
        <p:nvSpPr>
          <p:cNvPr id="84" name="TextBox 83">
            <a:extLst>
              <a:ext uri="{FF2B5EF4-FFF2-40B4-BE49-F238E27FC236}">
                <a16:creationId xmlns="" xmlns:a16="http://schemas.microsoft.com/office/drawing/2014/main" id="{6FD7C2E8-220F-47DC-A694-B8C9927B2C4F}"/>
              </a:ext>
            </a:extLst>
          </p:cNvPr>
          <p:cNvSpPr txBox="1"/>
          <p:nvPr/>
        </p:nvSpPr>
        <p:spPr>
          <a:xfrm>
            <a:off x="3493563" y="5243038"/>
            <a:ext cx="6096000" cy="246221"/>
          </a:xfrm>
          <a:prstGeom prst="rect">
            <a:avLst/>
          </a:prstGeom>
          <a:noFill/>
        </p:spPr>
        <p:txBody>
          <a:bodyPr wrap="square">
            <a:spAutoFit/>
          </a:bodyPr>
          <a:lstStyle/>
          <a:p>
            <a:pPr algn="ctr"/>
            <a:r>
              <a:rPr lang="vi-VN" sz="1000" b="1" kern="1400" dirty="0">
                <a:solidFill>
                  <a:srgbClr val="C00000"/>
                </a:solidFill>
                <a:latin typeface="Times New Roman" panose="02020603050405020304" pitchFamily="18" charset="0"/>
                <a:ea typeface="Times New Roman" panose="02020603050405020304" pitchFamily="18" charset="0"/>
              </a:rPr>
              <a:t>c. </a:t>
            </a:r>
            <a:r>
              <a:rPr lang="en-US" sz="1000" b="1" kern="1400" dirty="0" err="1">
                <a:solidFill>
                  <a:srgbClr val="C00000"/>
                </a:solidFill>
                <a:latin typeface="Times New Roman" panose="02020603050405020304" pitchFamily="18" charset="0"/>
                <a:ea typeface="Times New Roman" panose="02020603050405020304" pitchFamily="18" charset="0"/>
              </a:rPr>
              <a:t>Ứ</a:t>
            </a:r>
            <a:r>
              <a:rPr lang="en-US" sz="1000" b="1" kern="1400" dirty="0" err="1">
                <a:solidFill>
                  <a:srgbClr val="C00000"/>
                </a:solidFill>
                <a:effectLst/>
                <a:latin typeface="Times New Roman" panose="02020603050405020304" pitchFamily="18" charset="0"/>
                <a:ea typeface="Times New Roman" panose="02020603050405020304" pitchFamily="18" charset="0"/>
              </a:rPr>
              <a:t>ng</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dụng</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thực</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tiễn</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và</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hiệu</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quả</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sản</a:t>
            </a:r>
            <a:r>
              <a:rPr lang="en-US" sz="1000" b="1" kern="1400" dirty="0">
                <a:solidFill>
                  <a:srgbClr val="C00000"/>
                </a:solidFill>
                <a:effectLst/>
                <a:latin typeface="Times New Roman" panose="02020603050405020304" pitchFamily="18" charset="0"/>
                <a:ea typeface="Times New Roman" panose="02020603050405020304" pitchFamily="18" charset="0"/>
              </a:rPr>
              <a:t> </a:t>
            </a:r>
            <a:r>
              <a:rPr lang="en-US" sz="1000" b="1" kern="1400" dirty="0" err="1">
                <a:solidFill>
                  <a:srgbClr val="C00000"/>
                </a:solidFill>
                <a:effectLst/>
                <a:latin typeface="Times New Roman" panose="02020603050405020304" pitchFamily="18" charset="0"/>
                <a:ea typeface="Times New Roman" panose="02020603050405020304" pitchFamily="18" charset="0"/>
              </a:rPr>
              <a:t>phẩm</a:t>
            </a:r>
            <a:endParaRPr lang="en-US" sz="1000" b="1" dirty="0">
              <a:solidFill>
                <a:srgbClr val="C00000"/>
              </a:solidFill>
            </a:endParaRPr>
          </a:p>
        </p:txBody>
      </p:sp>
      <p:pic>
        <p:nvPicPr>
          <p:cNvPr id="1035" name="Picture 1">
            <a:extLst>
              <a:ext uri="{FF2B5EF4-FFF2-40B4-BE49-F238E27FC236}">
                <a16:creationId xmlns="" xmlns:a16="http://schemas.microsoft.com/office/drawing/2014/main" id="{1B676EE5-359C-48CC-B3CB-2E7148B376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829" y="5530047"/>
            <a:ext cx="803807" cy="99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
            <a:extLst>
              <a:ext uri="{FF2B5EF4-FFF2-40B4-BE49-F238E27FC236}">
                <a16:creationId xmlns="" xmlns:a16="http://schemas.microsoft.com/office/drawing/2014/main" id="{F684711B-5ABB-4CBB-A790-9784BC63F6E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9667" y="5541297"/>
            <a:ext cx="798576" cy="100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a:extLst>
              <a:ext uri="{FF2B5EF4-FFF2-40B4-BE49-F238E27FC236}">
                <a16:creationId xmlns="" xmlns:a16="http://schemas.microsoft.com/office/drawing/2014/main" id="{A3197657-405D-4417-BE8A-326556B2AC3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39503" y="5523750"/>
            <a:ext cx="1016361" cy="100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
            <a:extLst>
              <a:ext uri="{FF2B5EF4-FFF2-40B4-BE49-F238E27FC236}">
                <a16:creationId xmlns="" xmlns:a16="http://schemas.microsoft.com/office/drawing/2014/main" id="{B94DFC40-D2D1-4662-9EC0-049CDB9B5D7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40499" y="342928"/>
            <a:ext cx="2032604" cy="15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3">
            <a:extLst>
              <a:ext uri="{FF2B5EF4-FFF2-40B4-BE49-F238E27FC236}">
                <a16:creationId xmlns="" xmlns:a16="http://schemas.microsoft.com/office/drawing/2014/main" id="{8442E6D4-50C9-4064-AB4F-C03D4AC0F7D3}"/>
              </a:ext>
            </a:extLst>
          </p:cNvPr>
          <p:cNvSpPr txBox="1">
            <a:spLocks noChangeArrowheads="1"/>
          </p:cNvSpPr>
          <p:nvPr/>
        </p:nvSpPr>
        <p:spPr bwMode="auto">
          <a:xfrm>
            <a:off x="2349095" y="405160"/>
            <a:ext cx="1274711" cy="1524969"/>
          </a:xfrm>
          <a:prstGeom prst="rect">
            <a:avLst/>
          </a:prstGeom>
          <a:noFill/>
          <a:ln w="9525">
            <a:solidFill>
              <a:schemeClr val="accent2">
                <a:lumMod val="75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endParaRPr lang="en-US" sz="800" kern="1400" dirty="0">
              <a:solidFill>
                <a:srgbClr val="3333FF"/>
              </a:solidFill>
              <a:latin typeface="Times New Roman" panose="02020603050405020304" pitchFamily="18" charset="0"/>
              <a:ea typeface="Times New Roman" panose="02020603050405020304" pitchFamily="18" charset="0"/>
            </a:endParaRPr>
          </a:p>
          <a:p>
            <a:pPr algn="ctr">
              <a:lnSpc>
                <a:spcPct val="114000"/>
              </a:lnSpc>
              <a:buNone/>
            </a:pPr>
            <a:endParaRPr lang="en-US" sz="200" kern="1400" dirty="0">
              <a:solidFill>
                <a:srgbClr val="C00000"/>
              </a:solidFill>
              <a:effectLst/>
              <a:latin typeface="Times New Roman" panose="02020603050405020304" pitchFamily="18" charset="0"/>
              <a:ea typeface="Times New Roman" panose="02020603050405020304" pitchFamily="18" charset="0"/>
            </a:endParaRPr>
          </a:p>
          <a:p>
            <a:pPr algn="ctr">
              <a:lnSpc>
                <a:spcPct val="114000"/>
              </a:lnSpc>
              <a:buNone/>
            </a:pPr>
            <a:r>
              <a:rPr lang="en-US" sz="500" kern="1400" dirty="0" err="1">
                <a:solidFill>
                  <a:srgbClr val="C00000"/>
                </a:solidFill>
                <a:effectLst/>
                <a:latin typeface="Times New Roman" panose="02020603050405020304" pitchFamily="18" charset="0"/>
                <a:ea typeface="Times New Roman" panose="02020603050405020304" pitchFamily="18" charset="0"/>
              </a:rPr>
              <a:t>Bác</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Hồ</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với</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dân</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tộc</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tiểu</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số</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Ảnh</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tư</a:t>
            </a:r>
            <a:r>
              <a:rPr lang="en-US" sz="500" kern="1400" dirty="0">
                <a:solidFill>
                  <a:srgbClr val="C00000"/>
                </a:solidFill>
                <a:effectLst/>
                <a:latin typeface="Times New Roman" panose="02020603050405020304" pitchFamily="18" charset="0"/>
                <a:ea typeface="Times New Roman" panose="02020603050405020304" pitchFamily="18" charset="0"/>
              </a:rPr>
              <a:t> </a:t>
            </a:r>
            <a:r>
              <a:rPr lang="en-US" sz="500" kern="1400" dirty="0" err="1">
                <a:solidFill>
                  <a:srgbClr val="C00000"/>
                </a:solidFill>
                <a:effectLst/>
                <a:latin typeface="Times New Roman" panose="02020603050405020304" pitchFamily="18" charset="0"/>
                <a:ea typeface="Times New Roman" panose="02020603050405020304" pitchFamily="18" charset="0"/>
              </a:rPr>
              <a:t>liệu</a:t>
            </a:r>
            <a:r>
              <a:rPr lang="en-US" sz="500" kern="1400" dirty="0">
                <a:solidFill>
                  <a:srgbClr val="C00000"/>
                </a:solidFill>
                <a:effectLst/>
                <a:latin typeface="Times New Roman" panose="02020603050405020304" pitchFamily="18" charset="0"/>
                <a:ea typeface="Times New Roman" panose="02020603050405020304" pitchFamily="18" charset="0"/>
              </a:rPr>
              <a:t>)</a:t>
            </a:r>
          </a:p>
        </p:txBody>
      </p:sp>
      <p:pic>
        <p:nvPicPr>
          <p:cNvPr id="10" name="Picture 9">
            <a:extLst>
              <a:ext uri="{FF2B5EF4-FFF2-40B4-BE49-F238E27FC236}">
                <a16:creationId xmlns="" xmlns:a16="http://schemas.microsoft.com/office/drawing/2014/main" id="{E9AA2720-09BA-41CB-9608-BC6C7584CA2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65993" y="405160"/>
            <a:ext cx="1228516" cy="1374872"/>
          </a:xfrm>
          <a:prstGeom prst="rect">
            <a:avLst/>
          </a:prstGeom>
        </p:spPr>
      </p:pic>
      <p:pic>
        <p:nvPicPr>
          <p:cNvPr id="16" name="Picture 15">
            <a:extLst>
              <a:ext uri="{FF2B5EF4-FFF2-40B4-BE49-F238E27FC236}">
                <a16:creationId xmlns="" xmlns:a16="http://schemas.microsoft.com/office/drawing/2014/main" id="{73FA70E1-1BC0-401E-9800-5FD934289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60091" y="82090"/>
            <a:ext cx="1463167" cy="1577477"/>
          </a:xfrm>
          <a:prstGeom prst="rect">
            <a:avLst/>
          </a:prstGeom>
        </p:spPr>
      </p:pic>
      <p:pic>
        <p:nvPicPr>
          <p:cNvPr id="9" name="Picture 8">
            <a:extLst>
              <a:ext uri="{FF2B5EF4-FFF2-40B4-BE49-F238E27FC236}">
                <a16:creationId xmlns="" xmlns:a16="http://schemas.microsoft.com/office/drawing/2014/main" id="{2725EE36-5498-4341-A7A2-07D93219F19A}"/>
              </a:ext>
            </a:extLst>
          </p:cNvPr>
          <p:cNvPicPr>
            <a:picLocks noChangeAspect="1"/>
          </p:cNvPicPr>
          <p:nvPr/>
        </p:nvPicPr>
        <p:blipFill>
          <a:blip r:embed="rId16"/>
          <a:stretch>
            <a:fillRect/>
          </a:stretch>
        </p:blipFill>
        <p:spPr>
          <a:xfrm>
            <a:off x="393941" y="3042361"/>
            <a:ext cx="3076278" cy="725726"/>
          </a:xfrm>
          <a:prstGeom prst="rect">
            <a:avLst/>
          </a:prstGeom>
        </p:spPr>
      </p:pic>
      <p:sp>
        <p:nvSpPr>
          <p:cNvPr id="65" name="AutoShape 48">
            <a:extLst>
              <a:ext uri="{FF2B5EF4-FFF2-40B4-BE49-F238E27FC236}">
                <a16:creationId xmlns="" xmlns:a16="http://schemas.microsoft.com/office/drawing/2014/main" id="{A7CA257A-FDF7-40B8-8A22-AED2FBAF1E6B}"/>
              </a:ext>
            </a:extLst>
          </p:cNvPr>
          <p:cNvSpPr>
            <a:spLocks noChangeArrowheads="1"/>
          </p:cNvSpPr>
          <p:nvPr/>
        </p:nvSpPr>
        <p:spPr bwMode="auto">
          <a:xfrm>
            <a:off x="1219166" y="80824"/>
            <a:ext cx="1993989" cy="387789"/>
          </a:xfrm>
          <a:prstGeom prst="downArrowCallout">
            <a:avLst>
              <a:gd name="adj1" fmla="val 61705"/>
              <a:gd name="adj2" fmla="val 61705"/>
              <a:gd name="adj3" fmla="val 16662"/>
              <a:gd name="adj4" fmla="val 66667"/>
            </a:avLst>
          </a:prstGeom>
          <a:solidFill>
            <a:schemeClr val="accent4">
              <a:lumMod val="20000"/>
              <a:lumOff val="80000"/>
            </a:schemeClr>
          </a:solidFill>
          <a:ln w="3175" cmpd="dbl">
            <a:solidFill>
              <a:srgbClr val="0033CC"/>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r>
              <a:rPr lang="en-US" sz="700" b="1" kern="1400" dirty="0">
                <a:solidFill>
                  <a:srgbClr val="C00000"/>
                </a:solidFill>
                <a:effectLst/>
                <a:latin typeface="Times New Roman" panose="02020603050405020304" pitchFamily="18" charset="0"/>
                <a:ea typeface="Times New Roman" panose="02020603050405020304" pitchFamily="18" charset="0"/>
              </a:rPr>
              <a:t>I. LÝ</a:t>
            </a:r>
            <a:r>
              <a:rPr lang="vi-VN" sz="700" b="1" kern="1400" dirty="0">
                <a:solidFill>
                  <a:srgbClr val="C00000"/>
                </a:solidFill>
                <a:effectLst/>
                <a:latin typeface="Times New Roman" panose="02020603050405020304" pitchFamily="18" charset="0"/>
                <a:ea typeface="Times New Roman" panose="02020603050405020304" pitchFamily="18" charset="0"/>
              </a:rPr>
              <a:t> DO VÀ MỤC ĐÍCH THỰC HIỆN DỰ </a:t>
            </a:r>
            <a:r>
              <a:rPr lang="en-US" sz="700" b="1" kern="1400" dirty="0">
                <a:solidFill>
                  <a:srgbClr val="C00000"/>
                </a:solidFill>
                <a:effectLst/>
                <a:latin typeface="Times New Roman" panose="02020603050405020304" pitchFamily="18" charset="0"/>
                <a:ea typeface="Times New Roman" panose="02020603050405020304" pitchFamily="18" charset="0"/>
              </a:rPr>
              <a:t>ÁN</a:t>
            </a:r>
            <a:endParaRPr lang="en-US" sz="700" kern="1400" dirty="0">
              <a:solidFill>
                <a:srgbClr val="C00000"/>
              </a:solidFill>
              <a:effectLst/>
              <a:latin typeface="Times New Roman" panose="02020603050405020304" pitchFamily="18" charset="0"/>
              <a:ea typeface="Times New Roman" panose="02020603050405020304" pitchFamily="18" charset="0"/>
            </a:endParaRPr>
          </a:p>
        </p:txBody>
      </p:sp>
      <p:sp>
        <p:nvSpPr>
          <p:cNvPr id="66" name="TextBox 3">
            <a:extLst>
              <a:ext uri="{FF2B5EF4-FFF2-40B4-BE49-F238E27FC236}">
                <a16:creationId xmlns="" xmlns:a16="http://schemas.microsoft.com/office/drawing/2014/main" id="{9FEB054D-F1DB-4EB1-A336-F925E1BF2EA8}"/>
              </a:ext>
            </a:extLst>
          </p:cNvPr>
          <p:cNvSpPr txBox="1">
            <a:spLocks noChangeArrowheads="1"/>
          </p:cNvSpPr>
          <p:nvPr/>
        </p:nvSpPr>
        <p:spPr bwMode="auto">
          <a:xfrm>
            <a:off x="332567" y="1970478"/>
            <a:ext cx="3256589" cy="1797608"/>
          </a:xfrm>
          <a:prstGeom prst="rect">
            <a:avLst/>
          </a:prstGeom>
          <a:noFill/>
          <a:ln w="9525">
            <a:solidFill>
              <a:schemeClr val="accent2">
                <a:lumMod val="75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vi-VN" sz="800" kern="1400" dirty="0">
                <a:solidFill>
                  <a:srgbClr val="3333FF"/>
                </a:solidFill>
                <a:effectLst/>
                <a:latin typeface="Times New Roman" panose="02020603050405020304" pitchFamily="18" charset="0"/>
                <a:ea typeface="Times New Roman" panose="02020603050405020304" pitchFamily="18" charset="0"/>
              </a:rPr>
              <a:t>Học sinh trường DTNT với </a:t>
            </a:r>
            <a:r>
              <a:rPr lang="en-US" sz="800" kern="1400" dirty="0" smtClean="0">
                <a:solidFill>
                  <a:srgbClr val="3333FF"/>
                </a:solidFill>
                <a:latin typeface="Times New Roman" panose="02020603050405020304" pitchFamily="18" charset="0"/>
                <a:ea typeface="Times New Roman" panose="02020603050405020304" pitchFamily="18" charset="0"/>
              </a:rPr>
              <a:t>09</a:t>
            </a:r>
            <a:r>
              <a:rPr lang="vi-VN" sz="800" kern="1400" dirty="0" smtClean="0">
                <a:solidFill>
                  <a:srgbClr val="3333FF"/>
                </a:solidFill>
                <a:effectLst/>
                <a:latin typeface="Times New Roman" panose="02020603050405020304" pitchFamily="18" charset="0"/>
                <a:ea typeface="Times New Roman" panose="02020603050405020304" pitchFamily="18" charset="0"/>
              </a:rPr>
              <a:t> </a:t>
            </a:r>
            <a:r>
              <a:rPr lang="vi-VN" sz="800" kern="1400" dirty="0">
                <a:solidFill>
                  <a:srgbClr val="3333FF"/>
                </a:solidFill>
                <a:effectLst/>
                <a:latin typeface="Times New Roman" panose="02020603050405020304" pitchFamily="18" charset="0"/>
                <a:ea typeface="Times New Roman" panose="02020603050405020304" pitchFamily="18" charset="0"/>
              </a:rPr>
              <a:t>dân tộc anh em.</a:t>
            </a:r>
          </a:p>
          <a:p>
            <a:pPr algn="just">
              <a:lnSpc>
                <a:spcPct val="114000"/>
              </a:lnSpc>
              <a:buNone/>
            </a:pPr>
            <a:r>
              <a:rPr lang="vi-VN" sz="800" b="1" kern="1400" dirty="0">
                <a:solidFill>
                  <a:srgbClr val="3333FF"/>
                </a:solidFill>
                <a:latin typeface="Times New Roman" panose="02020603050405020304" pitchFamily="18" charset="0"/>
                <a:ea typeface="Times New Roman" panose="02020603050405020304" pitchFamily="18" charset="0"/>
              </a:rPr>
              <a:t>-</a:t>
            </a:r>
            <a:r>
              <a:rPr lang="en-US" sz="800" b="1" kern="1400" dirty="0">
                <a:solidFill>
                  <a:srgbClr val="3333FF"/>
                </a:solidFill>
                <a:latin typeface="Times New Roman" panose="02020603050405020304" pitchFamily="18" charset="0"/>
                <a:ea typeface="Times New Roman" panose="02020603050405020304" pitchFamily="18" charset="0"/>
              </a:rPr>
              <a:t> </a:t>
            </a:r>
            <a:r>
              <a:rPr lang="vi-VN" sz="800" b="1" kern="1400" dirty="0">
                <a:solidFill>
                  <a:srgbClr val="3333FF"/>
                </a:solidFill>
                <a:effectLst/>
                <a:latin typeface="Times New Roman" panose="02020603050405020304" pitchFamily="18" charset="0"/>
                <a:ea typeface="Times New Roman" panose="02020603050405020304" pitchFamily="18" charset="0"/>
              </a:rPr>
              <a:t>T</a:t>
            </a:r>
            <a:r>
              <a:rPr lang="vi-VN" sz="800" kern="1400" dirty="0">
                <a:solidFill>
                  <a:srgbClr val="3333FF"/>
                </a:solidFill>
                <a:latin typeface="Times New Roman" panose="02020603050405020304" pitchFamily="18" charset="0"/>
              </a:rPr>
              <a:t>ái hiện được sắc màu văn hóa Việt Nam -54 dân tộc anh em. </a:t>
            </a:r>
          </a:p>
          <a:p>
            <a:pPr algn="just">
              <a:lnSpc>
                <a:spcPct val="114000"/>
              </a:lnSpc>
              <a:buNone/>
            </a:pPr>
            <a:r>
              <a:rPr lang="vi-VN" sz="800" kern="1400" dirty="0">
                <a:solidFill>
                  <a:srgbClr val="3333FF"/>
                </a:solidFill>
                <a:latin typeface="Times New Roman" panose="02020603050405020304" pitchFamily="18" charset="0"/>
                <a:sym typeface="Wingdings" panose="05000000000000000000" pitchFamily="2" charset="2"/>
              </a:rPr>
              <a:t></a:t>
            </a:r>
            <a:r>
              <a:rPr lang="en-US" sz="800" kern="1400" dirty="0">
                <a:solidFill>
                  <a:srgbClr val="3333FF"/>
                </a:solidFill>
                <a:latin typeface="Times New Roman" panose="02020603050405020304" pitchFamily="18" charset="0"/>
                <a:sym typeface="Wingdings" panose="05000000000000000000" pitchFamily="2" charset="2"/>
              </a:rPr>
              <a:t> </a:t>
            </a:r>
            <a:r>
              <a:rPr lang="vi-VN" sz="800" kern="1400" dirty="0">
                <a:solidFill>
                  <a:srgbClr val="3333FF"/>
                </a:solidFill>
                <a:latin typeface="Times New Roman" panose="02020603050405020304" pitchFamily="18" charset="0"/>
              </a:rPr>
              <a:t>Ứng dụng những kiến thức đã học như: Khoa học, công nghệ, kỹ thuật, toán học để tạo nên sản phẩm theo ý tưởng trên.</a:t>
            </a:r>
          </a:p>
          <a:p>
            <a:pPr algn="just">
              <a:lnSpc>
                <a:spcPct val="114000"/>
              </a:lnSpc>
              <a:buNone/>
            </a:pPr>
            <a:r>
              <a:rPr lang="vi-VN" sz="800" kern="1400" dirty="0">
                <a:solidFill>
                  <a:srgbClr val="3333FF"/>
                </a:solidFill>
                <a:latin typeface="Times New Roman" panose="02020603050405020304" pitchFamily="18" charset="0"/>
                <a:sym typeface="Wingdings" panose="05000000000000000000" pitchFamily="2" charset="2"/>
              </a:rPr>
              <a:t></a:t>
            </a:r>
            <a:r>
              <a:rPr lang="en-US" sz="800" kern="1400" dirty="0">
                <a:solidFill>
                  <a:srgbClr val="3333FF"/>
                </a:solidFill>
                <a:latin typeface="Times New Roman" panose="02020603050405020304" pitchFamily="18" charset="0"/>
                <a:sym typeface="Wingdings" panose="05000000000000000000" pitchFamily="2" charset="2"/>
              </a:rPr>
              <a:t> </a:t>
            </a:r>
            <a:r>
              <a:rPr lang="vi-VN" sz="800" kern="1400" dirty="0">
                <a:solidFill>
                  <a:srgbClr val="3333FF"/>
                </a:solidFill>
                <a:latin typeface="Times New Roman" panose="02020603050405020304" pitchFamily="18" charset="0"/>
                <a:sym typeface="Wingdings" panose="05000000000000000000" pitchFamily="2" charset="2"/>
              </a:rPr>
              <a:t>Thúc đẩy chúng em lên ý tưởng, thực hiện </a:t>
            </a:r>
            <a:r>
              <a:rPr lang="vi-VN" sz="800" kern="1400" dirty="0">
                <a:solidFill>
                  <a:srgbClr val="3333FF"/>
                </a:solidFill>
                <a:latin typeface="Times New Roman" panose="02020603050405020304" pitchFamily="18" charset="0"/>
              </a:rPr>
              <a:t>dự án STEM </a:t>
            </a:r>
            <a:r>
              <a:rPr lang="vi-VN" sz="800" b="1" kern="1400" dirty="0">
                <a:solidFill>
                  <a:srgbClr val="C00000"/>
                </a:solidFill>
                <a:latin typeface="Times New Roman" panose="02020603050405020304" pitchFamily="18" charset="0"/>
              </a:rPr>
              <a:t>“Bảo tồn sắc màu văn hóa Việt Nam – 54 dân tộc anh em, như cây một gốc, như con một nhà” </a:t>
            </a:r>
            <a:endParaRPr lang="vi-VN" sz="800" b="1"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endParaRPr lang="vi-VN" sz="800" b="1"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endParaRPr lang="vi-VN" sz="800" b="1"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endParaRPr lang="vi-VN" sz="800" b="1" kern="1400" dirty="0">
              <a:solidFill>
                <a:srgbClr val="3333FF"/>
              </a:solidFill>
              <a:latin typeface="Times New Roman" panose="02020603050405020304" pitchFamily="18" charset="0"/>
              <a:ea typeface="Times New Roman" panose="02020603050405020304" pitchFamily="18" charset="0"/>
            </a:endParaRPr>
          </a:p>
          <a:p>
            <a:pPr algn="just">
              <a:lnSpc>
                <a:spcPct val="114000"/>
              </a:lnSpc>
              <a:buNone/>
            </a:pPr>
            <a:endParaRPr lang="vi-VN" sz="800" b="1" kern="1400" dirty="0">
              <a:solidFill>
                <a:srgbClr val="3333FF"/>
              </a:solidFill>
              <a:latin typeface="Times New Roman" panose="02020603050405020304" pitchFamily="18" charset="0"/>
              <a:ea typeface="Times New Roman" panose="02020603050405020304" pitchFamily="18" charset="0"/>
            </a:endParaRPr>
          </a:p>
        </p:txBody>
      </p:sp>
      <p:sp>
        <p:nvSpPr>
          <p:cNvPr id="67" name="Oval 47">
            <a:extLst>
              <a:ext uri="{FF2B5EF4-FFF2-40B4-BE49-F238E27FC236}">
                <a16:creationId xmlns="" xmlns:a16="http://schemas.microsoft.com/office/drawing/2014/main" id="{F46D144D-DF60-4788-8CC3-0B8D379BC4BE}"/>
              </a:ext>
            </a:extLst>
          </p:cNvPr>
          <p:cNvSpPr>
            <a:spLocks noChangeArrowheads="1"/>
          </p:cNvSpPr>
          <p:nvPr/>
        </p:nvSpPr>
        <p:spPr bwMode="auto">
          <a:xfrm>
            <a:off x="836240" y="3752371"/>
            <a:ext cx="2023126" cy="277000"/>
          </a:xfrm>
          <a:prstGeom prst="ellipse">
            <a:avLst/>
          </a:prstGeom>
          <a:solidFill>
            <a:schemeClr val="accent4">
              <a:lumMod val="20000"/>
              <a:lumOff val="80000"/>
            </a:schemeClr>
          </a:solidFill>
          <a:ln w="6350" cmpd="dbl">
            <a:solidFill>
              <a:schemeClr val="tx2">
                <a:lumMod val="60000"/>
                <a:lumOff val="40000"/>
              </a:schemeClr>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Mục</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đích</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hướng</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đến</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1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của</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SP</a:t>
            </a:r>
          </a:p>
        </p:txBody>
      </p:sp>
      <p:sp>
        <p:nvSpPr>
          <p:cNvPr id="68" name="Oval 47">
            <a:extLst>
              <a:ext uri="{FF2B5EF4-FFF2-40B4-BE49-F238E27FC236}">
                <a16:creationId xmlns="" xmlns:a16="http://schemas.microsoft.com/office/drawing/2014/main" id="{B7E6E677-E009-47EF-920F-EA0D8A1E441B}"/>
              </a:ext>
            </a:extLst>
          </p:cNvPr>
          <p:cNvSpPr>
            <a:spLocks noChangeArrowheads="1"/>
          </p:cNvSpPr>
          <p:nvPr/>
        </p:nvSpPr>
        <p:spPr bwMode="auto">
          <a:xfrm>
            <a:off x="537489" y="5097086"/>
            <a:ext cx="3028325" cy="226241"/>
          </a:xfrm>
          <a:prstGeom prst="ellipse">
            <a:avLst/>
          </a:prstGeom>
          <a:solidFill>
            <a:schemeClr val="accent4">
              <a:lumMod val="20000"/>
              <a:lumOff val="80000"/>
            </a:schemeClr>
          </a:solidFill>
          <a:ln w="6350" cmpd="dbl">
            <a:solidFill>
              <a:schemeClr val="tx2">
                <a:lumMod val="60000"/>
                <a:lumOff val="40000"/>
              </a:schemeClr>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altLang="en-US" sz="1000" b="1" dirty="0">
                <a:solidFill>
                  <a:srgbClr val="C00000"/>
                </a:solidFill>
                <a:latin typeface="Times New Roman" panose="02020603050405020304" pitchFamily="18" charset="0"/>
                <a:cs typeface="Times New Roman" panose="02020603050405020304" pitchFamily="18" charset="0"/>
              </a:rPr>
              <a:t>3</a:t>
            </a:r>
            <a:r>
              <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Kến thức các môn học sử dụng trong sản phẩm</a:t>
            </a:r>
            <a:endParaRPr kumimoji="0" lang="en-US" altLang="en-US" sz="1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3">
            <a:extLst>
              <a:ext uri="{FF2B5EF4-FFF2-40B4-BE49-F238E27FC236}">
                <a16:creationId xmlns="" xmlns:a16="http://schemas.microsoft.com/office/drawing/2014/main" id="{AB6204D0-24CF-457B-BEDC-2E1D7997BD9A}"/>
              </a:ext>
            </a:extLst>
          </p:cNvPr>
          <p:cNvSpPr>
            <a:spLocks noChangeArrowheads="1"/>
          </p:cNvSpPr>
          <p:nvPr/>
        </p:nvSpPr>
        <p:spPr bwMode="auto">
          <a:xfrm>
            <a:off x="9199790" y="2079106"/>
            <a:ext cx="2826855" cy="3244221"/>
          </a:xfrm>
          <a:prstGeom prst="rect">
            <a:avLst/>
          </a:prstGeom>
          <a:noFill/>
          <a:ln w="3175" cmpd="dbl">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4000"/>
              </a:lnSpc>
              <a:buNone/>
            </a:pPr>
            <a:r>
              <a:rPr lang="vi-VN" sz="800" b="1" kern="1400" dirty="0">
                <a:solidFill>
                  <a:srgbClr val="3333FF"/>
                </a:solidFill>
                <a:latin typeface="Times New Roman" panose="02020603050405020304" pitchFamily="18" charset="0"/>
              </a:rPr>
              <a:t>* Với các em học sinh tiểu học: </a:t>
            </a:r>
            <a:endParaRPr lang="en-US" sz="800" b="1" kern="1400" dirty="0">
              <a:solidFill>
                <a:srgbClr val="3333FF"/>
              </a:solidFill>
              <a:latin typeface="Times New Roman" panose="02020603050405020304" pitchFamily="18" charset="0"/>
            </a:endParaRPr>
          </a:p>
          <a:p>
            <a:pPr algn="just">
              <a:lnSpc>
                <a:spcPct val="114000"/>
              </a:lnSpc>
              <a:buNone/>
            </a:pPr>
            <a:r>
              <a:rPr lang="vi-VN" sz="800" kern="1400" dirty="0">
                <a:solidFill>
                  <a:srgbClr val="3333FF"/>
                </a:solidFill>
                <a:latin typeface="Times New Roman" panose="02020603050405020304" pitchFamily="18" charset="0"/>
              </a:rPr>
              <a:t>+ Sản phẩm có thể dùng để học môn toán như đếm số từ 1</a:t>
            </a:r>
            <a:r>
              <a:rPr lang="vi-VN" sz="800" kern="1400" dirty="0">
                <a:solidFill>
                  <a:srgbClr val="3333FF"/>
                </a:solidFill>
                <a:latin typeface="Times New Roman" panose="02020603050405020304" pitchFamily="18" charset="0"/>
                <a:sym typeface="Wingdings" panose="05000000000000000000" pitchFamily="2" charset="2"/>
              </a:rPr>
              <a:t></a:t>
            </a:r>
            <a:r>
              <a:rPr lang="vi-VN" sz="800" kern="1400" dirty="0">
                <a:solidFill>
                  <a:srgbClr val="3333FF"/>
                </a:solidFill>
                <a:latin typeface="Times New Roman" panose="02020603050405020304" pitchFamily="18" charset="0"/>
              </a:rPr>
              <a:t>100. Thực hành đo vẽ chiều dài, chiều rộng, cao, bán kính, đường kính ...</a:t>
            </a:r>
            <a:endParaRPr lang="en-US" sz="800" kern="1400" dirty="0">
              <a:solidFill>
                <a:srgbClr val="3333FF"/>
              </a:solidFill>
              <a:latin typeface="Times New Roman" panose="02020603050405020304" pitchFamily="18" charset="0"/>
            </a:endParaRPr>
          </a:p>
          <a:p>
            <a:pPr algn="just">
              <a:lnSpc>
                <a:spcPct val="114000"/>
              </a:lnSpc>
              <a:buNone/>
            </a:pPr>
            <a:r>
              <a:rPr lang="vi-VN" sz="800" kern="1400" dirty="0">
                <a:solidFill>
                  <a:srgbClr val="3333FF"/>
                </a:solidFill>
                <a:latin typeface="Times New Roman" panose="02020603050405020304" pitchFamily="18" charset="0"/>
              </a:rPr>
              <a:t>+ Môn Lịch sử và địa lí về Lịch sử Việt Nam -hình ảnh trống đồng, các dân tộc Việt Nam, Môn tiếng việt sự tích quả bầu mẹ...</a:t>
            </a:r>
          </a:p>
          <a:p>
            <a:pPr algn="just">
              <a:lnSpc>
                <a:spcPct val="114000"/>
              </a:lnSpc>
              <a:buNone/>
            </a:pPr>
            <a:r>
              <a:rPr lang="vi-VN" sz="800" b="1" kern="1400" dirty="0">
                <a:solidFill>
                  <a:srgbClr val="3333FF"/>
                </a:solidFill>
                <a:latin typeface="Times New Roman" panose="02020603050405020304" pitchFamily="18" charset="0"/>
              </a:rPr>
              <a:t>* Với các bạn học sinh THCS</a:t>
            </a:r>
            <a:endParaRPr lang="en-US" sz="800" b="1" kern="1400" dirty="0">
              <a:solidFill>
                <a:srgbClr val="3333FF"/>
              </a:solidFill>
              <a:latin typeface="Times New Roman" panose="02020603050405020304" pitchFamily="18" charset="0"/>
            </a:endParaRPr>
          </a:p>
          <a:p>
            <a:pPr algn="just">
              <a:lnSpc>
                <a:spcPct val="114000"/>
              </a:lnSpc>
              <a:buNone/>
            </a:pPr>
            <a:r>
              <a:rPr lang="vi-VN" sz="800" kern="1400" dirty="0">
                <a:solidFill>
                  <a:srgbClr val="3333FF"/>
                </a:solidFill>
                <a:latin typeface="Times New Roman" panose="02020603050405020304" pitchFamily="18" charset="0"/>
              </a:rPr>
              <a:t>+ Môn toán, Lịch sử và Địa </a:t>
            </a:r>
          </a:p>
          <a:p>
            <a:pPr algn="just">
              <a:lnSpc>
                <a:spcPct val="114000"/>
              </a:lnSpc>
              <a:buNone/>
            </a:pPr>
            <a:r>
              <a:rPr lang="vi-VN" sz="800" kern="1400" dirty="0">
                <a:solidFill>
                  <a:srgbClr val="3333FF"/>
                </a:solidFill>
                <a:latin typeface="Times New Roman" panose="02020603050405020304" pitchFamily="18" charset="0"/>
              </a:rPr>
              <a:t>+ Nội dung môn ngữ Văn về nội dung: Nói và nghe, thuyết trình về vấn đề xã hội như bảo tồn văn hóa việt Nam cũng như vấn đề tinh thần đoàn kết của dân tộc Việt Nam...</a:t>
            </a:r>
            <a:endParaRPr lang="en-US" sz="800" kern="1400" dirty="0">
              <a:solidFill>
                <a:srgbClr val="3333FF"/>
              </a:solidFill>
              <a:latin typeface="Times New Roman" panose="02020603050405020304" pitchFamily="18" charset="0"/>
            </a:endParaRPr>
          </a:p>
          <a:p>
            <a:pPr algn="just">
              <a:lnSpc>
                <a:spcPct val="114000"/>
              </a:lnSpc>
              <a:buNone/>
            </a:pPr>
            <a:r>
              <a:rPr lang="vi-VN" sz="800" kern="1400" dirty="0">
                <a:solidFill>
                  <a:srgbClr val="3333FF"/>
                </a:solidFill>
                <a:latin typeface="Times New Roman" panose="02020603050405020304" pitchFamily="18" charset="0"/>
              </a:rPr>
              <a:t>-</a:t>
            </a:r>
            <a:r>
              <a:rPr lang="en-US" sz="800" kern="1400" dirty="0">
                <a:solidFill>
                  <a:srgbClr val="3333FF"/>
                </a:solidFill>
                <a:latin typeface="Times New Roman" panose="02020603050405020304" pitchFamily="18" charset="0"/>
              </a:rPr>
              <a:t> </a:t>
            </a:r>
            <a:r>
              <a:rPr lang="vi-VN" sz="800" kern="1400" dirty="0">
                <a:solidFill>
                  <a:srgbClr val="3333FF"/>
                </a:solidFill>
                <a:latin typeface="Times New Roman" panose="02020603050405020304" pitchFamily="18" charset="0"/>
              </a:rPr>
              <a:t>Môn nghệ thuật, môn công nghệ </a:t>
            </a:r>
          </a:p>
          <a:p>
            <a:pPr algn="just">
              <a:lnSpc>
                <a:spcPct val="114000"/>
              </a:lnSpc>
              <a:buNone/>
            </a:pPr>
            <a:r>
              <a:rPr lang="vi-VN" sz="800" b="1" kern="1400" dirty="0">
                <a:solidFill>
                  <a:srgbClr val="3333FF"/>
                </a:solidFill>
                <a:latin typeface="Times New Roman" panose="02020603050405020304" pitchFamily="18" charset="0"/>
                <a:ea typeface="Times New Roman" panose="02020603050405020304" pitchFamily="18" charset="0"/>
              </a:rPr>
              <a:t>*</a:t>
            </a:r>
            <a:r>
              <a:rPr lang="vi-VN" sz="800" b="1" kern="1400" dirty="0">
                <a:solidFill>
                  <a:srgbClr val="3333FF"/>
                </a:solidFill>
                <a:effectLst/>
                <a:latin typeface="Times New Roman" panose="02020603050405020304" pitchFamily="18" charset="0"/>
                <a:ea typeface="Times New Roman" panose="02020603050405020304" pitchFamily="18" charset="0"/>
              </a:rPr>
              <a:t> </a:t>
            </a:r>
            <a:r>
              <a:rPr lang="en-US" sz="800" b="1" kern="1400" dirty="0" err="1">
                <a:solidFill>
                  <a:srgbClr val="3333FF"/>
                </a:solidFill>
                <a:effectLst/>
                <a:latin typeface="Times New Roman" panose="02020603050405020304" pitchFamily="18" charset="0"/>
                <a:ea typeface="Times New Roman" panose="02020603050405020304" pitchFamily="18" charset="0"/>
              </a:rPr>
              <a:t>Giá</a:t>
            </a:r>
            <a:r>
              <a:rPr lang="vi-VN" sz="800" b="1" kern="1400" dirty="0">
                <a:solidFill>
                  <a:srgbClr val="3333FF"/>
                </a:solidFill>
                <a:effectLst/>
                <a:latin typeface="Times New Roman" panose="02020603050405020304" pitchFamily="18" charset="0"/>
                <a:ea typeface="Times New Roman" panose="02020603050405020304" pitchFamily="18" charset="0"/>
              </a:rPr>
              <a:t> trị truyền thông.</a:t>
            </a:r>
            <a:endParaRPr lang="en-US" sz="800" b="1"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a:t>
            </a:r>
            <a:r>
              <a:rPr lang="en-US" sz="800" kern="1400" dirty="0">
                <a:solidFill>
                  <a:srgbClr val="3333FF"/>
                </a:solidFill>
                <a:effectLst/>
                <a:latin typeface="Times New Roman" panose="02020603050405020304" pitchFamily="18" charset="0"/>
                <a:ea typeface="Times New Roman" panose="02020603050405020304" pitchFamily="18" charset="0"/>
              </a:rPr>
              <a:t> </a:t>
            </a:r>
            <a:r>
              <a:rPr lang="vi-VN" sz="800" kern="1400" dirty="0">
                <a:solidFill>
                  <a:srgbClr val="3333FF"/>
                </a:solidFill>
                <a:effectLst/>
                <a:latin typeface="Times New Roman" panose="02020603050405020304" pitchFamily="18" charset="0"/>
                <a:ea typeface="Times New Roman" panose="02020603050405020304" pitchFamily="18" charset="0"/>
              </a:rPr>
              <a:t>Tinh thần đoàn kết trong trường dân tộc nội trú, các dân tộc trong địa phương cũng như 54 dân tộc Việt Nam.</a:t>
            </a: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 Bảo tồn, tôn vinh văn hóa dân tộc mình, trân trọng văn hóa dân tộc, góp phần bảo tồn bằn sắc văn hóa Việt Nam</a:t>
            </a:r>
            <a:endParaRPr lang="en-US" sz="800" kern="1400" dirty="0">
              <a:solidFill>
                <a:srgbClr val="3333FF"/>
              </a:solidFill>
              <a:effectLst/>
              <a:latin typeface="Times New Roman" panose="02020603050405020304" pitchFamily="18" charset="0"/>
              <a:ea typeface="Times New Roman" panose="02020603050405020304" pitchFamily="18" charset="0"/>
            </a:endParaRPr>
          </a:p>
          <a:p>
            <a:pPr algn="just">
              <a:lnSpc>
                <a:spcPct val="114000"/>
              </a:lnSpc>
              <a:buNone/>
            </a:pPr>
            <a:r>
              <a:rPr lang="vi-VN" sz="800" kern="1400" dirty="0">
                <a:solidFill>
                  <a:srgbClr val="3333FF"/>
                </a:solidFill>
                <a:effectLst/>
                <a:latin typeface="Times New Roman" panose="02020603050405020304" pitchFamily="18" charset="0"/>
                <a:ea typeface="Times New Roman" panose="02020603050405020304" pitchFamily="18" charset="0"/>
              </a:rPr>
              <a:t> </a:t>
            </a:r>
            <a:r>
              <a:rPr lang="vi-VN" sz="800" kern="1400" dirty="0">
                <a:solidFill>
                  <a:srgbClr val="3333FF"/>
                </a:solidFill>
                <a:effectLst/>
                <a:latin typeface="Times New Roman" panose="02020603050405020304" pitchFamily="18" charset="0"/>
                <a:ea typeface="Times New Roman" panose="02020603050405020304" pitchFamily="18" charset="0"/>
                <a:sym typeface="Wingdings" panose="05000000000000000000" pitchFamily="2" charset="2"/>
              </a:rPr>
              <a:t></a:t>
            </a:r>
            <a:r>
              <a:rPr lang="vi-VN" sz="800" kern="1400" dirty="0">
                <a:solidFill>
                  <a:srgbClr val="3333FF"/>
                </a:solidFill>
                <a:effectLst/>
                <a:latin typeface="Times New Roman" panose="02020603050405020304" pitchFamily="18" charset="0"/>
                <a:ea typeface="Times New Roman" panose="02020603050405020304" pitchFamily="18" charset="0"/>
              </a:rPr>
              <a:t>Yêu nước, nhân ái, chăm chỉ, trung thực và trách nhiệm như mục tiêu chương trình giáo dục đã đề ra</a:t>
            </a:r>
            <a:endParaRPr kumimoji="0" lang="en-US" altLang="en-US" sz="800" b="1" i="0" u="none" strike="noStrike" kern="120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endParaRPr>
          </a:p>
        </p:txBody>
      </p:sp>
      <p:sp>
        <p:nvSpPr>
          <p:cNvPr id="72" name="AutoShape 48">
            <a:extLst>
              <a:ext uri="{FF2B5EF4-FFF2-40B4-BE49-F238E27FC236}">
                <a16:creationId xmlns="" xmlns:a16="http://schemas.microsoft.com/office/drawing/2014/main" id="{D01C472F-8D45-40E2-A447-F5708C235357}"/>
              </a:ext>
            </a:extLst>
          </p:cNvPr>
          <p:cNvSpPr>
            <a:spLocks noChangeArrowheads="1"/>
          </p:cNvSpPr>
          <p:nvPr/>
        </p:nvSpPr>
        <p:spPr bwMode="auto">
          <a:xfrm>
            <a:off x="9238850" y="89826"/>
            <a:ext cx="2635902" cy="305602"/>
          </a:xfrm>
          <a:prstGeom prst="downArrowCallout">
            <a:avLst>
              <a:gd name="adj1" fmla="val 61705"/>
              <a:gd name="adj2" fmla="val 61705"/>
              <a:gd name="adj3" fmla="val 16662"/>
              <a:gd name="adj4" fmla="val 66667"/>
            </a:avLst>
          </a:prstGeom>
          <a:solidFill>
            <a:schemeClr val="accent4">
              <a:lumMod val="20000"/>
              <a:lumOff val="80000"/>
            </a:schemeClr>
          </a:solidFill>
          <a:ln w="3175" cmpd="dbl">
            <a:solidFill>
              <a:srgbClr val="0033CC"/>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III. </a:t>
            </a:r>
            <a:r>
              <a:rPr kumimoji="0" lang="vi-VN" altLang="en-US" sz="10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GIÁ TRỊ MANG LẠI</a:t>
            </a:r>
            <a:endParaRPr kumimoji="0" lang="en-US" altLang="en-US" sz="1000" b="1"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 xmlns:a16="http://schemas.microsoft.com/office/drawing/2014/main" id="{2B9491FF-4514-4910-980F-CF89554BDB5F}"/>
              </a:ext>
            </a:extLst>
          </p:cNvPr>
          <p:cNvPicPr>
            <a:picLocks noChangeAspect="1"/>
          </p:cNvPicPr>
          <p:nvPr/>
        </p:nvPicPr>
        <p:blipFill>
          <a:blip r:embed="rId17"/>
          <a:stretch>
            <a:fillRect/>
          </a:stretch>
        </p:blipFill>
        <p:spPr>
          <a:xfrm rot="10800000" flipH="1" flipV="1">
            <a:off x="7725305" y="5566193"/>
            <a:ext cx="1091152" cy="1002381"/>
          </a:xfrm>
          <a:prstGeom prst="rect">
            <a:avLst/>
          </a:prstGeom>
        </p:spPr>
      </p:pic>
    </p:spTree>
    <p:extLst>
      <p:ext uri="{BB962C8B-B14F-4D97-AF65-F5344CB8AC3E}">
        <p14:creationId xmlns:p14="http://schemas.microsoft.com/office/powerpoint/2010/main" val="1094628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952</Words>
  <Application>Microsoft Office PowerPoint</Application>
  <PresentationFormat>Widescreen</PresentationFormat>
  <Paragraphs>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Vinh Thuyen</dc:creator>
  <cp:lastModifiedBy>PV</cp:lastModifiedBy>
  <cp:revision>59</cp:revision>
  <dcterms:created xsi:type="dcterms:W3CDTF">2023-02-23T12:02:11Z</dcterms:created>
  <dcterms:modified xsi:type="dcterms:W3CDTF">2024-12-26T00:19:40Z</dcterms:modified>
</cp:coreProperties>
</file>